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59" r:id="rId6"/>
    <p:sldId id="262" r:id="rId7"/>
    <p:sldId id="261" r:id="rId8"/>
    <p:sldId id="263" r:id="rId9"/>
    <p:sldId id="265" r:id="rId10"/>
    <p:sldId id="267" r:id="rId11"/>
    <p:sldId id="266" r:id="rId12"/>
    <p:sldId id="269" r:id="rId13"/>
    <p:sldId id="270" r:id="rId14"/>
    <p:sldId id="273" r:id="rId15"/>
    <p:sldId id="272" r:id="rId16"/>
    <p:sldId id="268" r:id="rId17"/>
    <p:sldId id="276" r:id="rId18"/>
    <p:sldId id="264" r:id="rId19"/>
    <p:sldId id="277" r:id="rId20"/>
    <p:sldId id="278" r:id="rId21"/>
    <p:sldId id="282" r:id="rId22"/>
    <p:sldId id="281" r:id="rId23"/>
    <p:sldId id="280" r:id="rId24"/>
    <p:sldId id="279"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B101B7-8C35-436C-BDBB-C7593C04F3EE}" type="datetimeFigureOut">
              <a:rPr lang="en-GB" smtClean="0"/>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4257832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101B7-8C35-436C-BDBB-C7593C04F3EE}" type="datetimeFigureOut">
              <a:rPr lang="en-GB" smtClean="0"/>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3342146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101B7-8C35-436C-BDBB-C7593C04F3EE}" type="datetimeFigureOut">
              <a:rPr lang="en-GB" smtClean="0"/>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23232076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101B7-8C35-436C-BDBB-C7593C04F3EE}" type="datetimeFigureOut">
              <a:rPr lang="en-GB" smtClean="0"/>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0F13F-3FAB-4780-9CDE-1438AAF71BAE}" type="slidenum">
              <a:rPr lang="en-GB" smtClean="0"/>
              <a:t>‹#›</a:t>
            </a:fld>
            <a:endParaRPr lang="en-GB"/>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6210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B101B7-8C35-436C-BDBB-C7593C04F3EE}" type="datetimeFigureOut">
              <a:rPr lang="en-GB" smtClean="0"/>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399926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B101B7-8C35-436C-BDBB-C7593C04F3EE}" type="datetimeFigureOut">
              <a:rPr lang="en-GB" smtClean="0"/>
              <a:t>09/02/2020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2907516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B101B7-8C35-436C-BDBB-C7593C04F3EE}" type="datetimeFigureOut">
              <a:rPr lang="en-GB" smtClean="0"/>
              <a:t>09/02/2020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43844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101B7-8C35-436C-BDBB-C7593C04F3EE}" type="datetimeFigureOut">
              <a:rPr lang="en-GB" smtClean="0"/>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695045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101B7-8C35-436C-BDBB-C7593C04F3EE}" type="datetimeFigureOut">
              <a:rPr lang="en-GB" smtClean="0"/>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1969012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101B7-8C35-436C-BDBB-C7593C04F3EE}" type="datetimeFigureOut">
              <a:rPr lang="en-GB" smtClean="0"/>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1337764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B101B7-8C35-436C-BDBB-C7593C04F3EE}" type="datetimeFigureOut">
              <a:rPr lang="en-GB" smtClean="0"/>
              <a:t>09/02/2020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1977893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B101B7-8C35-436C-BDBB-C7593C04F3EE}" type="datetimeFigureOut">
              <a:rPr lang="en-GB" smtClean="0"/>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1577871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B101B7-8C35-436C-BDBB-C7593C04F3EE}" type="datetimeFigureOut">
              <a:rPr lang="en-GB" smtClean="0"/>
              <a:t>09/02/2020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11853852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B101B7-8C35-436C-BDBB-C7593C04F3EE}" type="datetimeFigureOut">
              <a:rPr lang="en-GB" smtClean="0"/>
              <a:t>09/02/2020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3998511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101B7-8C35-436C-BDBB-C7593C04F3EE}" type="datetimeFigureOut">
              <a:rPr lang="en-GB" smtClean="0"/>
              <a:t>09/02/2020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38229303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101B7-8C35-436C-BDBB-C7593C04F3EE}" type="datetimeFigureOut">
              <a:rPr lang="en-GB" smtClean="0"/>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3956371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B101B7-8C35-436C-BDBB-C7593C04F3EE}" type="datetimeFigureOut">
              <a:rPr lang="en-GB" smtClean="0"/>
              <a:t>09/02/2020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0F13F-3FAB-4780-9CDE-1438AAF71BAE}" type="slidenum">
              <a:rPr lang="en-GB" smtClean="0"/>
              <a:t>‹#›</a:t>
            </a:fld>
            <a:endParaRPr lang="en-GB"/>
          </a:p>
        </p:txBody>
      </p:sp>
    </p:spTree>
    <p:extLst>
      <p:ext uri="{BB962C8B-B14F-4D97-AF65-F5344CB8AC3E}">
        <p14:creationId xmlns:p14="http://schemas.microsoft.com/office/powerpoint/2010/main" val="38610216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2B101B7-8C35-436C-BDBB-C7593C04F3EE}" type="datetimeFigureOut">
              <a:rPr lang="en-GB" smtClean="0"/>
              <a:t>09/02/2020</a:t>
            </a:fld>
            <a:endParaRPr lang="en-GB"/>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80F13F-3FAB-4780-9CDE-1438AAF71BAE}" type="slidenum">
              <a:rPr lang="en-GB" smtClean="0"/>
              <a:t>‹#›</a:t>
            </a:fld>
            <a:endParaRPr lang="en-GB"/>
          </a:p>
        </p:txBody>
      </p:sp>
    </p:spTree>
    <p:extLst>
      <p:ext uri="{BB962C8B-B14F-4D97-AF65-F5344CB8AC3E}">
        <p14:creationId xmlns:p14="http://schemas.microsoft.com/office/powerpoint/2010/main" val="4236130543"/>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Bellevue Chapel 09.02.20</a:t>
            </a:r>
          </a:p>
        </p:txBody>
      </p:sp>
      <p:sp>
        <p:nvSpPr>
          <p:cNvPr id="3" name="Subtitle 2"/>
          <p:cNvSpPr>
            <a:spLocks noGrp="1"/>
          </p:cNvSpPr>
          <p:nvPr>
            <p:ph type="subTitle" idx="1"/>
          </p:nvPr>
        </p:nvSpPr>
        <p:spPr/>
        <p:txBody>
          <a:bodyPr>
            <a:normAutofit fontScale="92500" lnSpcReduction="20000"/>
          </a:bodyPr>
          <a:lstStyle/>
          <a:p>
            <a:pPr>
              <a:defRPr/>
            </a:pPr>
            <a:r>
              <a:rPr lang="en-GB" sz="4000" dirty="0"/>
              <a:t>What Qualifications Do I Need?</a:t>
            </a:r>
          </a:p>
          <a:p>
            <a:pPr>
              <a:defRPr/>
            </a:pPr>
            <a:r>
              <a:rPr lang="en-GB" dirty="0"/>
              <a:t>Matthew 9:35-10:23</a:t>
            </a:r>
          </a:p>
          <a:p>
            <a:endParaRPr lang="en-GB" dirty="0"/>
          </a:p>
        </p:txBody>
      </p:sp>
    </p:spTree>
    <p:extLst>
      <p:ext uri="{BB962C8B-B14F-4D97-AF65-F5344CB8AC3E}">
        <p14:creationId xmlns:p14="http://schemas.microsoft.com/office/powerpoint/2010/main" val="681900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 </a:t>
            </a:r>
            <a:r>
              <a:rPr lang="en-GB" i="1" dirty="0"/>
              <a:t>What Jesus Saw</a:t>
            </a:r>
          </a:p>
        </p:txBody>
      </p:sp>
      <p:sp>
        <p:nvSpPr>
          <p:cNvPr id="3" name="Content Placeholder 2"/>
          <p:cNvSpPr>
            <a:spLocks noGrp="1"/>
          </p:cNvSpPr>
          <p:nvPr>
            <p:ph idx="1"/>
          </p:nvPr>
        </p:nvSpPr>
        <p:spPr/>
        <p:txBody>
          <a:bodyPr>
            <a:normAutofit/>
          </a:bodyPr>
          <a:lstStyle/>
          <a:p>
            <a:r>
              <a:rPr lang="en-GB" sz="4000" dirty="0"/>
              <a:t>Vision = Seeing Things As They Really Are</a:t>
            </a:r>
          </a:p>
          <a:p>
            <a:r>
              <a:rPr lang="en-GB" sz="4000" dirty="0"/>
              <a:t>Only Jesus Sees Things Perfectly</a:t>
            </a:r>
          </a:p>
          <a:p>
            <a:r>
              <a:rPr lang="en-GB" sz="4000" dirty="0"/>
              <a:t>Everyone Else Suffers From Poor Sight</a:t>
            </a:r>
          </a:p>
        </p:txBody>
      </p:sp>
    </p:spTree>
    <p:extLst>
      <p:ext uri="{BB962C8B-B14F-4D97-AF65-F5344CB8AC3E}">
        <p14:creationId xmlns:p14="http://schemas.microsoft.com/office/powerpoint/2010/main" val="3039610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1200" y="190500"/>
            <a:ext cx="7764463" cy="969963"/>
          </a:xfrm>
        </p:spPr>
        <p:txBody>
          <a:bodyPr/>
          <a:lstStyle/>
          <a:p>
            <a:r>
              <a:rPr lang="en-GB" dirty="0"/>
              <a:t>Vision – </a:t>
            </a:r>
            <a:r>
              <a:rPr lang="en-GB" i="1" dirty="0"/>
              <a:t>What Jesus Saw</a:t>
            </a:r>
          </a:p>
        </p:txBody>
      </p:sp>
      <p:pic>
        <p:nvPicPr>
          <p:cNvPr id="4" name="Picture 3" descr="Country-of-the-blind-and-other-science-fiction-stori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341438"/>
            <a:ext cx="3279775"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041900" y="1879601"/>
            <a:ext cx="3683000" cy="3785652"/>
          </a:xfrm>
          <a:prstGeom prst="rect">
            <a:avLst/>
          </a:prstGeom>
        </p:spPr>
        <p:txBody>
          <a:bodyPr wrap="square">
            <a:spAutoFit/>
          </a:bodyPr>
          <a:lstStyle/>
          <a:p>
            <a:r>
              <a:rPr lang="en-GB" altLang="en-US" sz="4800" i="1" dirty="0"/>
              <a:t>“In the country of the blind, the one-eyed man is </a:t>
            </a:r>
            <a:r>
              <a:rPr lang="en-GB" altLang="en-US" sz="4800" i="1" dirty="0">
                <a:solidFill>
                  <a:srgbClr val="FF0000"/>
                </a:solidFill>
              </a:rPr>
              <a:t>killed</a:t>
            </a:r>
            <a:r>
              <a:rPr lang="en-GB" altLang="en-US" sz="4800" i="1" dirty="0"/>
              <a:t>.”</a:t>
            </a:r>
            <a:r>
              <a:rPr lang="en-GB" altLang="en-US" sz="4800" dirty="0"/>
              <a:t> </a:t>
            </a:r>
          </a:p>
        </p:txBody>
      </p:sp>
    </p:spTree>
    <p:extLst>
      <p:ext uri="{BB962C8B-B14F-4D97-AF65-F5344CB8AC3E}">
        <p14:creationId xmlns:p14="http://schemas.microsoft.com/office/powerpoint/2010/main" val="282669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 </a:t>
            </a:r>
            <a:r>
              <a:rPr lang="en-GB" i="1" dirty="0"/>
              <a:t>What Jesus Saw</a:t>
            </a:r>
          </a:p>
        </p:txBody>
      </p:sp>
      <p:sp>
        <p:nvSpPr>
          <p:cNvPr id="3" name="Content Placeholder 2"/>
          <p:cNvSpPr>
            <a:spLocks noGrp="1"/>
          </p:cNvSpPr>
          <p:nvPr>
            <p:ph idx="1"/>
          </p:nvPr>
        </p:nvSpPr>
        <p:spPr/>
        <p:txBody>
          <a:bodyPr>
            <a:normAutofit/>
          </a:bodyPr>
          <a:lstStyle/>
          <a:p>
            <a:pPr>
              <a:lnSpc>
                <a:spcPct val="150000"/>
              </a:lnSpc>
            </a:pPr>
            <a:r>
              <a:rPr lang="en-GB" sz="4400" dirty="0"/>
              <a:t>How Jesus Saw The Crowds</a:t>
            </a:r>
          </a:p>
          <a:p>
            <a:pPr>
              <a:lnSpc>
                <a:spcPct val="150000"/>
              </a:lnSpc>
            </a:pPr>
            <a:r>
              <a:rPr lang="en-GB" sz="4400" dirty="0"/>
              <a:t>“Sheep Without A Shepherd”</a:t>
            </a:r>
          </a:p>
          <a:p>
            <a:pPr>
              <a:lnSpc>
                <a:spcPct val="150000"/>
              </a:lnSpc>
            </a:pPr>
            <a:r>
              <a:rPr lang="en-GB" sz="4400" dirty="0"/>
              <a:t>“Harassed And Helpless”</a:t>
            </a:r>
          </a:p>
        </p:txBody>
      </p:sp>
    </p:spTree>
    <p:extLst>
      <p:ext uri="{BB962C8B-B14F-4D97-AF65-F5344CB8AC3E}">
        <p14:creationId xmlns:p14="http://schemas.microsoft.com/office/powerpoint/2010/main" val="2262885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1030" y="167481"/>
            <a:ext cx="7764463" cy="969963"/>
          </a:xfrm>
        </p:spPr>
        <p:txBody>
          <a:bodyPr/>
          <a:lstStyle/>
          <a:p>
            <a:r>
              <a:rPr lang="en-GB" dirty="0"/>
              <a:t>Vision – </a:t>
            </a:r>
            <a:r>
              <a:rPr lang="en-GB" i="1" dirty="0"/>
              <a:t>What Jesus Saw</a:t>
            </a:r>
          </a:p>
        </p:txBody>
      </p:sp>
      <p:sp>
        <p:nvSpPr>
          <p:cNvPr id="3" name="Content Placeholder 2"/>
          <p:cNvSpPr>
            <a:spLocks noGrp="1"/>
          </p:cNvSpPr>
          <p:nvPr>
            <p:ph idx="4294967295"/>
          </p:nvPr>
        </p:nvSpPr>
        <p:spPr>
          <a:xfrm>
            <a:off x="228600" y="1137444"/>
            <a:ext cx="7764463" cy="4059237"/>
          </a:xfrm>
        </p:spPr>
        <p:txBody>
          <a:bodyPr>
            <a:normAutofit/>
          </a:bodyPr>
          <a:lstStyle/>
          <a:p>
            <a:r>
              <a:rPr lang="en-GB" sz="2800" dirty="0"/>
              <a:t>How Do We See?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48" y="1836738"/>
            <a:ext cx="621982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470727" y="5510768"/>
            <a:ext cx="3669146" cy="584775"/>
          </a:xfrm>
          <a:prstGeom prst="rect">
            <a:avLst/>
          </a:prstGeom>
        </p:spPr>
        <p:txBody>
          <a:bodyPr wrap="none">
            <a:spAutoFit/>
          </a:bodyPr>
          <a:lstStyle/>
          <a:p>
            <a:pPr algn="ctr"/>
            <a:r>
              <a:rPr lang="en-GB" altLang="en-US" sz="3200" i="1" dirty="0"/>
              <a:t>"Who are you, Lord?"</a:t>
            </a:r>
            <a:endParaRPr lang="en-GB" altLang="en-US" sz="3200" dirty="0"/>
          </a:p>
        </p:txBody>
      </p:sp>
      <p:sp>
        <p:nvSpPr>
          <p:cNvPr id="6" name="Rectangle 5"/>
          <p:cNvSpPr/>
          <p:nvPr/>
        </p:nvSpPr>
        <p:spPr>
          <a:xfrm>
            <a:off x="1372552" y="5965032"/>
            <a:ext cx="6500497" cy="584775"/>
          </a:xfrm>
          <a:prstGeom prst="rect">
            <a:avLst/>
          </a:prstGeom>
        </p:spPr>
        <p:txBody>
          <a:bodyPr wrap="none">
            <a:spAutoFit/>
          </a:bodyPr>
          <a:lstStyle/>
          <a:p>
            <a:pPr algn="ctr"/>
            <a:r>
              <a:rPr lang="en-GB" altLang="en-US" sz="3200" i="1" dirty="0"/>
              <a:t>"I am Jesus, whom you are persecuting."</a:t>
            </a:r>
            <a:endParaRPr lang="en-GB" altLang="en-US" sz="3200" dirty="0"/>
          </a:p>
        </p:txBody>
      </p:sp>
    </p:spTree>
    <p:extLst>
      <p:ext uri="{BB962C8B-B14F-4D97-AF65-F5344CB8AC3E}">
        <p14:creationId xmlns:p14="http://schemas.microsoft.com/office/powerpoint/2010/main" val="2689554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 </a:t>
            </a:r>
            <a:r>
              <a:rPr lang="en-GB" i="1" dirty="0"/>
              <a:t>What Jesus Saw</a:t>
            </a:r>
          </a:p>
        </p:txBody>
      </p:sp>
      <p:sp>
        <p:nvSpPr>
          <p:cNvPr id="3" name="Content Placeholder 2"/>
          <p:cNvSpPr>
            <a:spLocks noGrp="1"/>
          </p:cNvSpPr>
          <p:nvPr>
            <p:ph idx="1"/>
          </p:nvPr>
        </p:nvSpPr>
        <p:spPr/>
        <p:txBody>
          <a:bodyPr>
            <a:normAutofit lnSpcReduction="10000"/>
          </a:bodyPr>
          <a:lstStyle/>
          <a:p>
            <a:pPr algn="just">
              <a:buNone/>
              <a:defRPr/>
            </a:pPr>
            <a:r>
              <a:rPr lang="en-GB" altLang="en-US" sz="3600" dirty="0"/>
              <a:t>How do </a:t>
            </a:r>
            <a:r>
              <a:rPr lang="en-GB" altLang="en-US" sz="3600" dirty="0">
                <a:solidFill>
                  <a:srgbClr val="FFFF00"/>
                </a:solidFill>
              </a:rPr>
              <a:t>we</a:t>
            </a:r>
            <a:r>
              <a:rPr lang="en-GB" altLang="en-US" sz="3600" dirty="0"/>
              <a:t> see?</a:t>
            </a:r>
          </a:p>
          <a:p>
            <a:pPr algn="just">
              <a:buNone/>
              <a:defRPr/>
            </a:pPr>
            <a:endParaRPr lang="en-GB" altLang="en-US" sz="3600" i="1" dirty="0"/>
          </a:p>
          <a:p>
            <a:pPr>
              <a:buNone/>
              <a:defRPr/>
            </a:pPr>
            <a:r>
              <a:rPr lang="en-GB" altLang="en-US" sz="3600" i="1" dirty="0"/>
              <a:t>	The god of this age has blinded the minds of unbelievers, so that they cannot see the light of the gospel that displays the glory of Christ, who is the image of God.            								(2 Corinthians 4:4)</a:t>
            </a:r>
            <a:endParaRPr lang="en-GB" altLang="en-US" sz="3600" dirty="0"/>
          </a:p>
          <a:p>
            <a:endParaRPr lang="en-GB" dirty="0"/>
          </a:p>
        </p:txBody>
      </p:sp>
    </p:spTree>
    <p:extLst>
      <p:ext uri="{BB962C8B-B14F-4D97-AF65-F5344CB8AC3E}">
        <p14:creationId xmlns:p14="http://schemas.microsoft.com/office/powerpoint/2010/main" val="1829596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 </a:t>
            </a:r>
            <a:r>
              <a:rPr lang="en-GB" i="1" dirty="0"/>
              <a:t>What Jesus Saw</a:t>
            </a:r>
          </a:p>
        </p:txBody>
      </p:sp>
      <p:sp>
        <p:nvSpPr>
          <p:cNvPr id="3" name="Content Placeholder 2"/>
          <p:cNvSpPr>
            <a:spLocks noGrp="1"/>
          </p:cNvSpPr>
          <p:nvPr>
            <p:ph idx="1"/>
          </p:nvPr>
        </p:nvSpPr>
        <p:spPr/>
        <p:txBody>
          <a:bodyPr>
            <a:normAutofit fontScale="92500" lnSpcReduction="20000"/>
          </a:bodyPr>
          <a:lstStyle/>
          <a:p>
            <a:pPr algn="just">
              <a:buNone/>
              <a:defRPr/>
            </a:pPr>
            <a:r>
              <a:rPr lang="en-GB" altLang="en-US" sz="3600" dirty="0"/>
              <a:t>How do </a:t>
            </a:r>
            <a:r>
              <a:rPr lang="en-GB" altLang="en-US" sz="3600" dirty="0">
                <a:solidFill>
                  <a:srgbClr val="FFFF00"/>
                </a:solidFill>
              </a:rPr>
              <a:t>we</a:t>
            </a:r>
            <a:r>
              <a:rPr lang="en-GB" altLang="en-US" sz="3600" dirty="0"/>
              <a:t> see?</a:t>
            </a:r>
          </a:p>
          <a:p>
            <a:pPr algn="just">
              <a:buNone/>
              <a:defRPr/>
            </a:pPr>
            <a:r>
              <a:rPr lang="en-GB" altLang="en-US" sz="2800" dirty="0"/>
              <a:t>A </a:t>
            </a:r>
            <a:r>
              <a:rPr lang="en-GB" altLang="en-US" sz="2800" dirty="0">
                <a:solidFill>
                  <a:srgbClr val="FFFF00"/>
                </a:solidFill>
              </a:rPr>
              <a:t>changed view </a:t>
            </a:r>
            <a:r>
              <a:rPr lang="en-GB" altLang="en-US" sz="2800" dirty="0"/>
              <a:t>of</a:t>
            </a:r>
          </a:p>
          <a:p>
            <a:pPr lvl="2" algn="just">
              <a:defRPr/>
            </a:pPr>
            <a:r>
              <a:rPr lang="en-GB" altLang="en-US" sz="3200" dirty="0"/>
              <a:t>Jesus</a:t>
            </a:r>
          </a:p>
          <a:p>
            <a:pPr lvl="2" algn="just">
              <a:defRPr/>
            </a:pPr>
            <a:r>
              <a:rPr lang="en-GB" altLang="en-US" sz="3200" dirty="0"/>
              <a:t>people</a:t>
            </a:r>
            <a:r>
              <a:rPr lang="en-GB" altLang="en-US" sz="2000" dirty="0"/>
              <a:t>	</a:t>
            </a:r>
            <a:r>
              <a:rPr lang="en-GB" altLang="en-US" dirty="0"/>
              <a:t>	</a:t>
            </a:r>
          </a:p>
          <a:p>
            <a:pPr>
              <a:buNone/>
              <a:defRPr/>
            </a:pPr>
            <a:r>
              <a:rPr lang="en-GB" altLang="en-US" i="1" dirty="0"/>
              <a:t>	</a:t>
            </a:r>
            <a:r>
              <a:rPr lang="en-GB" altLang="en-US" sz="2800" i="1" dirty="0"/>
              <a:t>So from now on we </a:t>
            </a:r>
            <a:r>
              <a:rPr lang="en-GB" altLang="en-US" sz="2800" i="1" dirty="0">
                <a:solidFill>
                  <a:srgbClr val="FFFF00"/>
                </a:solidFill>
              </a:rPr>
              <a:t>regard</a:t>
            </a:r>
            <a:r>
              <a:rPr lang="en-GB" altLang="en-US" sz="2800" b="1" i="1" dirty="0"/>
              <a:t> </a:t>
            </a:r>
            <a:r>
              <a:rPr lang="en-GB" altLang="en-US" sz="2800" i="1" dirty="0"/>
              <a:t>no-one from a worldly point of view. Though we once </a:t>
            </a:r>
            <a:r>
              <a:rPr lang="en-GB" altLang="en-US" sz="2800" i="1" dirty="0">
                <a:solidFill>
                  <a:srgbClr val="FFFF00"/>
                </a:solidFill>
              </a:rPr>
              <a:t>regarded</a:t>
            </a:r>
            <a:r>
              <a:rPr lang="en-GB" altLang="en-US" sz="2800" i="1" dirty="0"/>
              <a:t> Christ in this way, we do so no longer.  Therefore, if anyone is in Christ, he is a new creation; the old has gone, the new has come!                       (2 Corinthians 5: 16-17)</a:t>
            </a:r>
          </a:p>
          <a:p>
            <a:endParaRPr lang="en-GB" dirty="0"/>
          </a:p>
        </p:txBody>
      </p:sp>
    </p:spTree>
    <p:extLst>
      <p:ext uri="{BB962C8B-B14F-4D97-AF65-F5344CB8AC3E}">
        <p14:creationId xmlns:p14="http://schemas.microsoft.com/office/powerpoint/2010/main" val="1464794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Compassion – </a:t>
            </a:r>
            <a:r>
              <a:rPr lang="en-GB" i="1" dirty="0"/>
              <a:t>What Jesus Felt</a:t>
            </a:r>
          </a:p>
        </p:txBody>
      </p:sp>
      <p:sp>
        <p:nvSpPr>
          <p:cNvPr id="3" name="Content Placeholder 2"/>
          <p:cNvSpPr>
            <a:spLocks noGrp="1"/>
          </p:cNvSpPr>
          <p:nvPr>
            <p:ph idx="1"/>
          </p:nvPr>
        </p:nvSpPr>
        <p:spPr/>
        <p:txBody>
          <a:bodyPr/>
          <a:lstStyle/>
          <a:p>
            <a:pPr>
              <a:lnSpc>
                <a:spcPct val="150000"/>
              </a:lnSpc>
            </a:pPr>
            <a:r>
              <a:rPr lang="en-GB" altLang="en-US" sz="3600" i="1" dirty="0"/>
              <a:t>"When Jesus saw the crowds, he </a:t>
            </a:r>
            <a:r>
              <a:rPr lang="en-GB" altLang="en-US" sz="3600" i="1" dirty="0">
                <a:solidFill>
                  <a:srgbClr val="FFFF00"/>
                </a:solidFill>
              </a:rPr>
              <a:t>had compassion</a:t>
            </a:r>
            <a:r>
              <a:rPr lang="en-GB" altLang="en-US" sz="3600" b="1" i="1" dirty="0">
                <a:solidFill>
                  <a:srgbClr val="FFFF00"/>
                </a:solidFill>
              </a:rPr>
              <a:t> </a:t>
            </a:r>
            <a:r>
              <a:rPr lang="en-GB" altLang="en-US" sz="3600" i="1" dirty="0"/>
              <a:t>on them...“   (verse 36)</a:t>
            </a:r>
            <a:r>
              <a:rPr lang="en-GB" altLang="en-US" sz="3600" dirty="0"/>
              <a:t> </a:t>
            </a:r>
          </a:p>
          <a:p>
            <a:pPr>
              <a:lnSpc>
                <a:spcPct val="150000"/>
              </a:lnSpc>
            </a:pPr>
            <a:r>
              <a:rPr lang="en-GB" altLang="en-US" sz="3600" dirty="0"/>
              <a:t>Jesus Moved By:</a:t>
            </a:r>
          </a:p>
          <a:p>
            <a:pPr>
              <a:lnSpc>
                <a:spcPct val="150000"/>
              </a:lnSpc>
            </a:pPr>
            <a:r>
              <a:rPr lang="en-GB" altLang="en-US" sz="3600" dirty="0"/>
              <a:t>Sickness, Suffering And Death</a:t>
            </a:r>
          </a:p>
          <a:p>
            <a:endParaRPr lang="en-GB" dirty="0"/>
          </a:p>
        </p:txBody>
      </p:sp>
    </p:spTree>
    <p:extLst>
      <p:ext uri="{BB962C8B-B14F-4D97-AF65-F5344CB8AC3E}">
        <p14:creationId xmlns:p14="http://schemas.microsoft.com/office/powerpoint/2010/main" val="92919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Compassion – </a:t>
            </a:r>
            <a:r>
              <a:rPr lang="en-GB" i="1" dirty="0"/>
              <a:t>What Jesus Felt</a:t>
            </a:r>
          </a:p>
        </p:txBody>
      </p:sp>
      <p:sp>
        <p:nvSpPr>
          <p:cNvPr id="3" name="Content Placeholder 2"/>
          <p:cNvSpPr>
            <a:spLocks noGrp="1"/>
          </p:cNvSpPr>
          <p:nvPr>
            <p:ph idx="1"/>
          </p:nvPr>
        </p:nvSpPr>
        <p:spPr/>
        <p:txBody>
          <a:bodyPr>
            <a:normAutofit fontScale="92500" lnSpcReduction="10000"/>
          </a:bodyPr>
          <a:lstStyle/>
          <a:p>
            <a:r>
              <a:rPr lang="en-GB" sz="4000" dirty="0"/>
              <a:t>Our Role Model</a:t>
            </a:r>
          </a:p>
          <a:p>
            <a:r>
              <a:rPr lang="en-GB" altLang="en-US" sz="4000" i="1" dirty="0"/>
              <a:t>We do not have a high priest who is unable to sympathise with our weaknesses, but we have one who has been tempted in every way, just as we are – yet was without sin. 	                                                 									(Hebrews 4:14)</a:t>
            </a:r>
            <a:r>
              <a:rPr lang="en-GB" altLang="en-US" sz="4000" dirty="0"/>
              <a:t> </a:t>
            </a:r>
          </a:p>
        </p:txBody>
      </p:sp>
    </p:spTree>
    <p:extLst>
      <p:ext uri="{BB962C8B-B14F-4D97-AF65-F5344CB8AC3E}">
        <p14:creationId xmlns:p14="http://schemas.microsoft.com/office/powerpoint/2010/main" val="3457512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edinburgh homel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417513"/>
            <a:ext cx="77771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215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a:t>Intercession – What Jesus Commanded</a:t>
            </a:r>
          </a:p>
        </p:txBody>
      </p:sp>
      <p:sp>
        <p:nvSpPr>
          <p:cNvPr id="3" name="Content Placeholder 2"/>
          <p:cNvSpPr>
            <a:spLocks noGrp="1"/>
          </p:cNvSpPr>
          <p:nvPr>
            <p:ph idx="1"/>
          </p:nvPr>
        </p:nvSpPr>
        <p:spPr>
          <a:xfrm>
            <a:off x="685346" y="2265850"/>
            <a:ext cx="7765322" cy="4058751"/>
          </a:xfrm>
        </p:spPr>
        <p:txBody>
          <a:bodyPr/>
          <a:lstStyle/>
          <a:p>
            <a:pPr marL="36900" indent="0">
              <a:buNone/>
            </a:pPr>
            <a:r>
              <a:rPr lang="en-GB" altLang="en-US" sz="4400" i="1" dirty="0"/>
              <a:t>“Ask the Lord of the harvest, therefore, to send out workers into his harvest field." (verse 38)</a:t>
            </a:r>
            <a:r>
              <a:rPr lang="en-GB" altLang="en-US" sz="4400" dirty="0"/>
              <a:t> </a:t>
            </a:r>
          </a:p>
          <a:p>
            <a:pPr marL="36900" indent="0">
              <a:buNone/>
            </a:pPr>
            <a:endParaRPr lang="en-GB" dirty="0"/>
          </a:p>
        </p:txBody>
      </p:sp>
    </p:spTree>
    <p:extLst>
      <p:ext uri="{BB962C8B-B14F-4D97-AF65-F5344CB8AC3E}">
        <p14:creationId xmlns:p14="http://schemas.microsoft.com/office/powerpoint/2010/main" val="1750176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2051050" y="188913"/>
          <a:ext cx="4727575" cy="6464300"/>
        </p:xfrm>
        <a:graphic>
          <a:graphicData uri="http://schemas.openxmlformats.org/presentationml/2006/ole">
            <mc:AlternateContent xmlns:mc="http://schemas.openxmlformats.org/markup-compatibility/2006">
              <mc:Choice xmlns:v="urn:schemas-microsoft-com:vml" Requires="v">
                <p:oleObj spid="_x0000_s1028" name="Photo Editor Photo" r:id="rId3" imgW="3809524" imgH="5210902" progId="MSPhotoEd.3">
                  <p:embed/>
                </p:oleObj>
              </mc:Choice>
              <mc:Fallback>
                <p:oleObj name="Photo Editor Photo" r:id="rId3" imgW="3809524" imgH="5210902" progId="MSPhotoEd.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88913"/>
                        <a:ext cx="472757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4992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800" dirty="0"/>
              <a:t>Intercession – What Jesus Commanded</a:t>
            </a:r>
          </a:p>
        </p:txBody>
      </p:sp>
      <p:sp>
        <p:nvSpPr>
          <p:cNvPr id="3" name="Content Placeholder 2"/>
          <p:cNvSpPr>
            <a:spLocks noGrp="1"/>
          </p:cNvSpPr>
          <p:nvPr>
            <p:ph idx="1"/>
          </p:nvPr>
        </p:nvSpPr>
        <p:spPr>
          <a:xfrm>
            <a:off x="685346" y="2075350"/>
            <a:ext cx="7765322" cy="4058751"/>
          </a:xfrm>
        </p:spPr>
        <p:txBody>
          <a:bodyPr/>
          <a:lstStyle/>
          <a:p>
            <a:r>
              <a:rPr lang="en-GB" sz="3600" dirty="0"/>
              <a:t>Why Pray For Workers?</a:t>
            </a:r>
          </a:p>
          <a:p>
            <a:r>
              <a:rPr lang="en-GB" sz="3600" dirty="0"/>
              <a:t>Because It Is Our Privilege</a:t>
            </a:r>
          </a:p>
          <a:p>
            <a:r>
              <a:rPr lang="en-GB" sz="3600" dirty="0"/>
              <a:t>Because We Can Be Sure It Is God’s Will</a:t>
            </a:r>
          </a:p>
          <a:p>
            <a:r>
              <a:rPr lang="en-GB" sz="3600" dirty="0"/>
              <a:t>Because It Places Our Dependence on God (Not Ourselves)</a:t>
            </a:r>
          </a:p>
          <a:p>
            <a:endParaRPr lang="en-GB" dirty="0"/>
          </a:p>
        </p:txBody>
      </p:sp>
    </p:spTree>
    <p:extLst>
      <p:ext uri="{BB962C8B-B14F-4D97-AF65-F5344CB8AC3E}">
        <p14:creationId xmlns:p14="http://schemas.microsoft.com/office/powerpoint/2010/main" val="3999899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Intercession – What Jesus Commanded</a:t>
            </a:r>
          </a:p>
        </p:txBody>
      </p:sp>
      <p:sp>
        <p:nvSpPr>
          <p:cNvPr id="3" name="Content Placeholder 2"/>
          <p:cNvSpPr>
            <a:spLocks noGrp="1"/>
          </p:cNvSpPr>
          <p:nvPr>
            <p:ph idx="1"/>
          </p:nvPr>
        </p:nvSpPr>
        <p:spPr/>
        <p:txBody>
          <a:bodyPr/>
          <a:lstStyle/>
          <a:p>
            <a:r>
              <a:rPr lang="en-GB" sz="3200" dirty="0"/>
              <a:t>Standing In The Gap</a:t>
            </a:r>
          </a:p>
          <a:p>
            <a:pPr algn="just"/>
            <a:r>
              <a:rPr lang="en-GB" altLang="en-US" sz="3600" i="1" dirty="0"/>
              <a:t>"I looked for a man among them who would build up the wall and stand before me in the gap on behalf of the land so that I would not have to destroy it, but I found none.”</a:t>
            </a:r>
            <a:r>
              <a:rPr lang="en-GB" altLang="en-US" sz="3600" dirty="0"/>
              <a:t>  (Ezekiel 22: 30) </a:t>
            </a:r>
          </a:p>
          <a:p>
            <a:endParaRPr lang="en-GB" dirty="0"/>
          </a:p>
        </p:txBody>
      </p:sp>
    </p:spTree>
    <p:extLst>
      <p:ext uri="{BB962C8B-B14F-4D97-AF65-F5344CB8AC3E}">
        <p14:creationId xmlns:p14="http://schemas.microsoft.com/office/powerpoint/2010/main" val="553004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Intercession – What Jesus Commanded</a:t>
            </a:r>
          </a:p>
        </p:txBody>
      </p:sp>
      <p:sp>
        <p:nvSpPr>
          <p:cNvPr id="3" name="Content Placeholder 2"/>
          <p:cNvSpPr>
            <a:spLocks noGrp="1"/>
          </p:cNvSpPr>
          <p:nvPr>
            <p:ph idx="1"/>
          </p:nvPr>
        </p:nvSpPr>
        <p:spPr/>
        <p:txBody>
          <a:bodyPr>
            <a:normAutofit fontScale="70000" lnSpcReduction="20000"/>
          </a:bodyPr>
          <a:lstStyle/>
          <a:p>
            <a:r>
              <a:rPr lang="en-GB" sz="3500" dirty="0"/>
              <a:t>The Result</a:t>
            </a:r>
          </a:p>
          <a:p>
            <a:r>
              <a:rPr lang="en-GB" sz="3500" dirty="0"/>
              <a:t>God Sends Out Workers</a:t>
            </a:r>
          </a:p>
          <a:p>
            <a:r>
              <a:rPr lang="en-GB" sz="3500" dirty="0"/>
              <a:t>God Changes Our Thinking</a:t>
            </a:r>
          </a:p>
          <a:p>
            <a:r>
              <a:rPr lang="en-GB" altLang="en-US" sz="3800" i="1" dirty="0"/>
              <a:t>In the same way, the Spirit helps us in our weakness. We do not know what we ought to pray for, but the Spirit himself intercedes for us with groans that words cannot express. And he who searches our hearts knows the mind of the Spirit, because the Spirit intercedes for the saints in accordance with God's will.                      </a:t>
            </a:r>
            <a:r>
              <a:rPr lang="en-GB" altLang="en-US" sz="2800" i="1" dirty="0"/>
              <a:t>				                                       																			(Romans 8: 26-27)</a:t>
            </a:r>
          </a:p>
          <a:p>
            <a:endParaRPr lang="en-GB" dirty="0"/>
          </a:p>
        </p:txBody>
      </p:sp>
    </p:spTree>
    <p:extLst>
      <p:ext uri="{BB962C8B-B14F-4D97-AF65-F5344CB8AC3E}">
        <p14:creationId xmlns:p14="http://schemas.microsoft.com/office/powerpoint/2010/main" val="512367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Intercession – What Jesus Commanded</a:t>
            </a:r>
          </a:p>
        </p:txBody>
      </p:sp>
      <p:sp>
        <p:nvSpPr>
          <p:cNvPr id="3" name="Content Placeholder 2"/>
          <p:cNvSpPr>
            <a:spLocks noGrp="1"/>
          </p:cNvSpPr>
          <p:nvPr>
            <p:ph idx="1"/>
          </p:nvPr>
        </p:nvSpPr>
        <p:spPr/>
        <p:txBody>
          <a:bodyPr>
            <a:normAutofit fontScale="85000" lnSpcReduction="20000"/>
          </a:bodyPr>
          <a:lstStyle/>
          <a:p>
            <a:pPr>
              <a:lnSpc>
                <a:spcPct val="150000"/>
              </a:lnSpc>
            </a:pPr>
            <a:r>
              <a:rPr lang="en-GB" sz="3600" dirty="0"/>
              <a:t>God Changes Our Thinking So That:</a:t>
            </a:r>
          </a:p>
          <a:p>
            <a:pPr>
              <a:lnSpc>
                <a:spcPct val="150000"/>
              </a:lnSpc>
            </a:pPr>
            <a:r>
              <a:rPr lang="en-GB" sz="3600" dirty="0"/>
              <a:t>We See As He Sees</a:t>
            </a:r>
          </a:p>
          <a:p>
            <a:pPr>
              <a:lnSpc>
                <a:spcPct val="150000"/>
              </a:lnSpc>
            </a:pPr>
            <a:r>
              <a:rPr lang="en-GB" sz="3600" dirty="0"/>
              <a:t>We Feel As He Feels</a:t>
            </a:r>
          </a:p>
          <a:p>
            <a:pPr>
              <a:lnSpc>
                <a:spcPct val="150000"/>
              </a:lnSpc>
            </a:pPr>
            <a:r>
              <a:rPr lang="en-GB" sz="3600" dirty="0"/>
              <a:t>And Pray As He Commands</a:t>
            </a:r>
          </a:p>
          <a:p>
            <a:pPr>
              <a:lnSpc>
                <a:spcPct val="150000"/>
              </a:lnSpc>
            </a:pPr>
            <a:r>
              <a:rPr lang="en-GB" sz="3600" dirty="0"/>
              <a:t>DO WE PRAY?</a:t>
            </a:r>
          </a:p>
          <a:p>
            <a:endParaRPr lang="en-GB" dirty="0"/>
          </a:p>
        </p:txBody>
      </p:sp>
    </p:spTree>
    <p:extLst>
      <p:ext uri="{BB962C8B-B14F-4D97-AF65-F5344CB8AC3E}">
        <p14:creationId xmlns:p14="http://schemas.microsoft.com/office/powerpoint/2010/main" val="910000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701" y="215901"/>
            <a:ext cx="4800599" cy="749299"/>
          </a:xfrm>
        </p:spPr>
        <p:txBody>
          <a:bodyPr>
            <a:normAutofit fontScale="90000"/>
          </a:bodyPr>
          <a:lstStyle/>
          <a:p>
            <a:r>
              <a:rPr lang="en-GB" dirty="0"/>
              <a:t>What Happened Next?</a:t>
            </a:r>
          </a:p>
        </p:txBody>
      </p:sp>
      <p:sp>
        <p:nvSpPr>
          <p:cNvPr id="4" name="Rectangle 3"/>
          <p:cNvSpPr/>
          <p:nvPr/>
        </p:nvSpPr>
        <p:spPr>
          <a:xfrm>
            <a:off x="431800" y="1066800"/>
            <a:ext cx="8280400" cy="5570756"/>
          </a:xfrm>
          <a:prstGeom prst="rect">
            <a:avLst/>
          </a:prstGeom>
        </p:spPr>
        <p:txBody>
          <a:bodyPr wrap="square">
            <a:spAutoFit/>
          </a:bodyPr>
          <a:lstStyle/>
          <a:p>
            <a:r>
              <a:rPr lang="en-GB" altLang="en-US" sz="3200" i="1" dirty="0"/>
              <a:t>He called his twelve disciples to him and gave them authority to drive out evil spirits and to heal every disease and sickness. These are the names of the twelve apostles: first, Simon (who is called Peter) and his brother Andrew; James son of Zebedee, and his brother John; Philip and Bartholomew; Thomas and Matthew the tax collector; James son of </a:t>
            </a:r>
            <a:r>
              <a:rPr lang="en-GB" altLang="en-US" sz="3200" i="1" dirty="0" err="1"/>
              <a:t>Alphaeus</a:t>
            </a:r>
            <a:r>
              <a:rPr lang="en-GB" altLang="en-US" sz="3200" i="1" dirty="0"/>
              <a:t>, and Thaddaeus;  Simon the Zealot and Judas Iscariot, who betrayed him.</a:t>
            </a:r>
          </a:p>
          <a:p>
            <a:r>
              <a:rPr lang="en-GB" altLang="en-US" sz="3200" i="1" dirty="0">
                <a:solidFill>
                  <a:srgbClr val="FFFF00"/>
                </a:solidFill>
              </a:rPr>
              <a:t>These twelve Jesus sent out</a:t>
            </a:r>
            <a:r>
              <a:rPr lang="en-GB" altLang="en-US" sz="3200" b="1" i="1" dirty="0">
                <a:solidFill>
                  <a:srgbClr val="FFFF00"/>
                </a:solidFill>
              </a:rPr>
              <a:t>...</a:t>
            </a:r>
            <a:r>
              <a:rPr lang="en-GB" altLang="en-US" sz="3200" i="1" dirty="0">
                <a:solidFill>
                  <a:srgbClr val="FFFF00"/>
                </a:solidFill>
              </a:rPr>
              <a:t>. </a:t>
            </a:r>
          </a:p>
          <a:p>
            <a:r>
              <a:rPr lang="en-GB" altLang="en-US" i="1" dirty="0">
                <a:solidFill>
                  <a:srgbClr val="FFFF00"/>
                </a:solidFill>
              </a:rPr>
              <a:t>						Matthew 10:1-5</a:t>
            </a:r>
          </a:p>
          <a:p>
            <a:r>
              <a:rPr lang="en-GB" altLang="en-US" i="1" dirty="0"/>
              <a:t>                                                          </a:t>
            </a:r>
            <a:endParaRPr lang="en-GB" altLang="en-US" i="1" dirty="0">
              <a:solidFill>
                <a:srgbClr val="FFFF00"/>
              </a:solidFill>
            </a:endParaRPr>
          </a:p>
        </p:txBody>
      </p:sp>
    </p:spTree>
    <p:extLst>
      <p:ext uri="{BB962C8B-B14F-4D97-AF65-F5344CB8AC3E}">
        <p14:creationId xmlns:p14="http://schemas.microsoft.com/office/powerpoint/2010/main" val="2794931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946" y="1041400"/>
            <a:ext cx="878667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552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00" y="469900"/>
            <a:ext cx="7950200" cy="5693866"/>
          </a:xfrm>
          <a:prstGeom prst="rect">
            <a:avLst/>
          </a:prstGeom>
        </p:spPr>
        <p:txBody>
          <a:bodyPr wrap="square">
            <a:spAutoFit/>
          </a:bodyPr>
          <a:lstStyle/>
          <a:p>
            <a:pPr indent="-306000">
              <a:defRPr/>
            </a:pPr>
            <a:r>
              <a:rPr lang="en-GB" altLang="en-US" sz="2800" dirty="0"/>
              <a:t>Jesus went through all the towns and villages, teaching in their synagogues, preaching the good news of the kingdom and healing every disease and sickness. When he saw the crowds, he had compassion on them, because they were harassed and helpless, like sheep without a shepherd.                                              Then he said to his disciples, </a:t>
            </a:r>
          </a:p>
          <a:p>
            <a:pPr indent="-306000">
              <a:defRPr/>
            </a:pPr>
            <a:endParaRPr lang="en-GB" altLang="en-US" sz="2800" dirty="0"/>
          </a:p>
          <a:p>
            <a:pPr indent="-306000">
              <a:defRPr/>
            </a:pPr>
            <a:r>
              <a:rPr lang="en-GB" altLang="en-US" sz="2800" dirty="0"/>
              <a:t>  “</a:t>
            </a:r>
            <a:r>
              <a:rPr lang="en-GB" altLang="en-US" sz="2800" dirty="0">
                <a:solidFill>
                  <a:srgbClr val="FFFF00"/>
                </a:solidFill>
              </a:rPr>
              <a:t>The harvest is plentiful but the workers are few. </a:t>
            </a:r>
            <a:r>
              <a:rPr lang="en-GB" altLang="en-US" sz="2800" dirty="0"/>
              <a:t>Ask the Lord of the harvest, therefore, to send out workers into his harvest field.”</a:t>
            </a:r>
          </a:p>
          <a:p>
            <a:pPr indent="-306000">
              <a:defRPr/>
            </a:pPr>
            <a:r>
              <a:rPr lang="en-GB" altLang="en-US" sz="2800" dirty="0"/>
              <a:t>					 </a:t>
            </a:r>
            <a:r>
              <a:rPr lang="en-GB" altLang="en-US" sz="2800" dirty="0">
                <a:solidFill>
                  <a:srgbClr val="FFFF00"/>
                </a:solidFill>
              </a:rPr>
              <a:t>Matthew 9:35-38 </a:t>
            </a:r>
          </a:p>
          <a:p>
            <a:pPr indent="-306000">
              <a:defRPr/>
            </a:pPr>
            <a:endParaRPr lang="en-GB" altLang="en-US" sz="2800" dirty="0"/>
          </a:p>
        </p:txBody>
      </p:sp>
    </p:spTree>
    <p:extLst>
      <p:ext uri="{BB962C8B-B14F-4D97-AF65-F5344CB8AC3E}">
        <p14:creationId xmlns:p14="http://schemas.microsoft.com/office/powerpoint/2010/main" val="758742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459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Shortage Of Workers</a:t>
            </a:r>
          </a:p>
        </p:txBody>
      </p:sp>
      <p:sp>
        <p:nvSpPr>
          <p:cNvPr id="3" name="Content Placeholder 2"/>
          <p:cNvSpPr>
            <a:spLocks noGrp="1"/>
          </p:cNvSpPr>
          <p:nvPr>
            <p:ph idx="1"/>
          </p:nvPr>
        </p:nvSpPr>
        <p:spPr/>
        <p:txBody>
          <a:bodyPr>
            <a:normAutofit/>
          </a:bodyPr>
          <a:lstStyle/>
          <a:p>
            <a:r>
              <a:rPr lang="en-GB" sz="3600" dirty="0"/>
              <a:t>In The Upside Down World Of The Kingdom Of God</a:t>
            </a:r>
          </a:p>
          <a:p>
            <a:r>
              <a:rPr lang="en-GB" sz="3600" dirty="0"/>
              <a:t>Too Much Work</a:t>
            </a:r>
          </a:p>
          <a:p>
            <a:r>
              <a:rPr lang="en-GB" sz="3600" dirty="0"/>
              <a:t>Not Enough Workers</a:t>
            </a:r>
          </a:p>
        </p:txBody>
      </p:sp>
    </p:spTree>
    <p:extLst>
      <p:ext uri="{BB962C8B-B14F-4D97-AF65-F5344CB8AC3E}">
        <p14:creationId xmlns:p14="http://schemas.microsoft.com/office/powerpoint/2010/main" val="345554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2051050" y="188913"/>
          <a:ext cx="4727575" cy="6464300"/>
        </p:xfrm>
        <a:graphic>
          <a:graphicData uri="http://schemas.openxmlformats.org/presentationml/2006/ole">
            <mc:AlternateContent xmlns:mc="http://schemas.openxmlformats.org/markup-compatibility/2006">
              <mc:Choice xmlns:v="urn:schemas-microsoft-com:vml" Requires="v">
                <p:oleObj spid="_x0000_s2052" name="Photo Editor Photo" r:id="rId3" imgW="3809524" imgH="5210902" progId="MSPhotoEd.3">
                  <p:embed/>
                </p:oleObj>
              </mc:Choice>
              <mc:Fallback>
                <p:oleObj name="Photo Editor Photo" r:id="rId3" imgW="3809524" imgH="5210902" progId="MSPhotoEd.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88913"/>
                        <a:ext cx="472757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7000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hurch strategy for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549275"/>
            <a:ext cx="5688012"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735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ethany Christian Trust"/>
          <p:cNvPicPr>
            <a:picLocks noChangeAspect="1" noChangeArrowheads="1"/>
          </p:cNvPicPr>
          <p:nvPr/>
        </p:nvPicPr>
        <p:blipFill>
          <a:blip r:embed="rId2"/>
          <a:srcRect/>
          <a:stretch>
            <a:fillRect/>
          </a:stretch>
        </p:blipFill>
        <p:spPr bwMode="auto">
          <a:xfrm>
            <a:off x="5076825" y="260350"/>
            <a:ext cx="3141663" cy="2376488"/>
          </a:xfrm>
          <a:prstGeom prst="rect">
            <a:avLst/>
          </a:prstGeom>
          <a:extLst>
            <a:ext uri="{909E8E84-426E-40DD-AFC4-6F175D3DCCD1}">
              <a14:hiddenFill xmlns:a14="http://schemas.microsoft.com/office/drawing/2010/main">
                <a:solidFill>
                  <a:srgbClr val="FFFFFF"/>
                </a:solidFill>
              </a14:hiddenFill>
            </a:ext>
          </a:extLst>
        </p:spPr>
      </p:pic>
      <p:sp>
        <p:nvSpPr>
          <p:cNvPr id="3" name="Rectangle 2"/>
          <p:cNvSpPr/>
          <p:nvPr/>
        </p:nvSpPr>
        <p:spPr>
          <a:xfrm>
            <a:off x="927100" y="3272135"/>
            <a:ext cx="7291388" cy="2554545"/>
          </a:xfrm>
          <a:prstGeom prst="rect">
            <a:avLst/>
          </a:prstGeom>
        </p:spPr>
        <p:txBody>
          <a:bodyPr wrap="square">
            <a:spAutoFit/>
          </a:bodyPr>
          <a:lstStyle/>
          <a:p>
            <a:pPr algn="ctr">
              <a:defRPr/>
            </a:pPr>
            <a:r>
              <a:rPr lang="en-GB" sz="4000" dirty="0"/>
              <a:t>We share a big vision – to work together towards the aim of Ending Homelessness in Scotland.</a:t>
            </a:r>
          </a:p>
        </p:txBody>
      </p:sp>
    </p:spTree>
    <p:extLst>
      <p:ext uri="{BB962C8B-B14F-4D97-AF65-F5344CB8AC3E}">
        <p14:creationId xmlns:p14="http://schemas.microsoft.com/office/powerpoint/2010/main" val="2221115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Vision – </a:t>
            </a:r>
            <a:r>
              <a:rPr lang="en-GB" i="1" dirty="0"/>
              <a:t>What Jesus Saw</a:t>
            </a:r>
          </a:p>
        </p:txBody>
      </p:sp>
      <p:sp>
        <p:nvSpPr>
          <p:cNvPr id="3" name="Content Placeholder 2"/>
          <p:cNvSpPr>
            <a:spLocks noGrp="1"/>
          </p:cNvSpPr>
          <p:nvPr>
            <p:ph idx="1"/>
          </p:nvPr>
        </p:nvSpPr>
        <p:spPr/>
        <p:txBody>
          <a:bodyPr/>
          <a:lstStyle/>
          <a:p>
            <a:r>
              <a:rPr lang="en-GB" altLang="en-US" sz="3200" dirty="0">
                <a:effectLst/>
              </a:rPr>
              <a:t>When he </a:t>
            </a:r>
            <a:r>
              <a:rPr lang="en-GB" altLang="en-US" sz="3200" dirty="0">
                <a:solidFill>
                  <a:srgbClr val="FFFF00"/>
                </a:solidFill>
                <a:effectLst/>
              </a:rPr>
              <a:t>saw</a:t>
            </a:r>
            <a:r>
              <a:rPr lang="en-GB" altLang="en-US" sz="3200" dirty="0">
                <a:effectLst/>
              </a:rPr>
              <a:t> the crowds, he had  compassion on them, because they were </a:t>
            </a:r>
            <a:r>
              <a:rPr lang="en-GB" altLang="en-US" sz="3200" dirty="0">
                <a:solidFill>
                  <a:srgbClr val="FFFF00"/>
                </a:solidFill>
                <a:effectLst/>
              </a:rPr>
              <a:t>harassed and helpless, like sheep without a shepherd</a:t>
            </a:r>
            <a:r>
              <a:rPr lang="en-GB" altLang="en-US" sz="3200" dirty="0">
                <a:solidFill>
                  <a:schemeClr val="folHlink"/>
                </a:solidFill>
                <a:effectLst/>
              </a:rPr>
              <a:t>.</a:t>
            </a:r>
            <a:r>
              <a:rPr lang="en-GB" altLang="en-US" sz="3200" dirty="0">
                <a:effectLst/>
              </a:rPr>
              <a:t>  (verse 36)</a:t>
            </a:r>
          </a:p>
          <a:p>
            <a:endParaRPr lang="en-GB" dirty="0"/>
          </a:p>
        </p:txBody>
      </p:sp>
    </p:spTree>
    <p:extLst>
      <p:ext uri="{BB962C8B-B14F-4D97-AF65-F5344CB8AC3E}">
        <p14:creationId xmlns:p14="http://schemas.microsoft.com/office/powerpoint/2010/main" val="1829051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docProps/app.xml><?xml version="1.0" encoding="utf-8"?>
<Properties xmlns="http://schemas.openxmlformats.org/officeDocument/2006/extended-properties" xmlns:vt="http://schemas.openxmlformats.org/officeDocument/2006/docPropsVTypes">
  <Template>Slate</Template>
  <TotalTime>43</TotalTime>
  <Words>868</Words>
  <Application>Microsoft Office PowerPoint</Application>
  <PresentationFormat>On-screen Show (4:3)</PresentationFormat>
  <Paragraphs>71</Paragraphs>
  <Slides>25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9" baseType="lpstr">
      <vt:lpstr>Calisto MT</vt:lpstr>
      <vt:lpstr>Wingdings 2</vt:lpstr>
      <vt:lpstr>Slate</vt:lpstr>
      <vt:lpstr>Photo Editor Photo</vt:lpstr>
      <vt:lpstr>Bellevue Chapel 09.02.20</vt:lpstr>
      <vt:lpstr>PowerPoint Presentation</vt:lpstr>
      <vt:lpstr>PowerPoint Presentation</vt:lpstr>
      <vt:lpstr>PowerPoint Presentation</vt:lpstr>
      <vt:lpstr>A Shortage Of Workers</vt:lpstr>
      <vt:lpstr>PowerPoint Presentation</vt:lpstr>
      <vt:lpstr>PowerPoint Presentation</vt:lpstr>
      <vt:lpstr>PowerPoint Presentation</vt:lpstr>
      <vt:lpstr>Vision – What Jesus Saw</vt:lpstr>
      <vt:lpstr>Vision – What Jesus Saw</vt:lpstr>
      <vt:lpstr>Vision – What Jesus Saw</vt:lpstr>
      <vt:lpstr>Vision – What Jesus Saw</vt:lpstr>
      <vt:lpstr>Vision – What Jesus Saw</vt:lpstr>
      <vt:lpstr>Vision – What Jesus Saw</vt:lpstr>
      <vt:lpstr>Vision – What Jesus Saw</vt:lpstr>
      <vt:lpstr>Compassion – What Jesus Felt</vt:lpstr>
      <vt:lpstr>Compassion – What Jesus Felt</vt:lpstr>
      <vt:lpstr>PowerPoint Presentation</vt:lpstr>
      <vt:lpstr>Intercession – What Jesus Commanded</vt:lpstr>
      <vt:lpstr>Intercession – What Jesus Commanded</vt:lpstr>
      <vt:lpstr>Intercession – What Jesus Commanded</vt:lpstr>
      <vt:lpstr>Intercession – What Jesus Commanded</vt:lpstr>
      <vt:lpstr>Intercession – What Jesus Commanded</vt:lpstr>
      <vt:lpstr>What Happened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Bellevue Chapel 09.02.20</dc:title>
  <dc:creator>Paul</dc:creator>
  <cp:lastModifiedBy>Bellevue</cp:lastModifiedBy>
  <cp:revision>5</cp:revision>
  <dcterms:created xsi:type="dcterms:W3CDTF">2020-02-08T12:54:48Z</dcterms:created>
  <dcterms:modified xsi:type="dcterms:W3CDTF">2020-02-09T10:07:39Z</dcterms:modified>
</cp:coreProperties>
</file>