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5" r:id="rId10"/>
    <p:sldId id="275" r:id="rId11"/>
    <p:sldId id="271" r:id="rId12"/>
    <p:sldId id="276" r:id="rId13"/>
    <p:sldId id="273" r:id="rId14"/>
    <p:sldId id="272" r:id="rId15"/>
    <p:sldId id="269" r:id="rId16"/>
    <p:sldId id="277" r:id="rId17"/>
    <p:sldId id="274" r:id="rId18"/>
    <p:sldId id="270" r:id="rId19"/>
  </p:sldIdLst>
  <p:sldSz cx="13004800" cy="9753600"/>
  <p:notesSz cx="6858000" cy="9144000"/>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342882"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1028647"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714412"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205729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2400177"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274306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 styleId="{8F44A2F1-9E1F-4B54-A3A2-5F16C0AD49E2}" styleName="">
    <a:tblBg/>
    <a:wholeTbl>
      <a:tcTxStyle b="off" i="off">
        <a:font>
          <a:latin typeface="Helvetica"/>
          <a:ea typeface="Helvetica"/>
          <a:cs typeface="Helvetica"/>
        </a:font>
        <a:srgbClr val="444444"/>
      </a:tcTxStyle>
      <a:tcStyle>
        <a:tcBdr>
          <a:left>
            <a:ln w="50800" cap="flat">
              <a:solidFill>
                <a:srgbClr val="474645"/>
              </a:solidFill>
              <a:prstDash val="solid"/>
              <a:miter lim="400000"/>
            </a:ln>
          </a:left>
          <a:right>
            <a:ln w="50800" cap="flat">
              <a:solidFill>
                <a:srgbClr val="474645"/>
              </a:solidFill>
              <a:prstDash val="solid"/>
              <a:miter lim="400000"/>
            </a:ln>
          </a:right>
          <a:top>
            <a:ln w="50800" cap="flat">
              <a:solidFill>
                <a:srgbClr val="474645"/>
              </a:solidFill>
              <a:prstDash val="solid"/>
              <a:miter lim="400000"/>
            </a:ln>
          </a:top>
          <a:bottom>
            <a:ln w="50800" cap="flat">
              <a:solidFill>
                <a:srgbClr val="474645"/>
              </a:solidFill>
              <a:prstDash val="solid"/>
              <a:miter lim="400000"/>
            </a:ln>
          </a:bottom>
          <a:insideH>
            <a:ln w="50800" cap="flat">
              <a:solidFill>
                <a:srgbClr val="474645"/>
              </a:solidFill>
              <a:prstDash val="solid"/>
              <a:miter lim="400000"/>
            </a:ln>
          </a:insideH>
          <a:insideV>
            <a:ln w="50800" cap="flat">
              <a:solidFill>
                <a:srgbClr val="474645"/>
              </a:solidFill>
              <a:prstDash val="solid"/>
              <a:miter lim="400000"/>
            </a:ln>
          </a:insideV>
        </a:tcBdr>
        <a:fill>
          <a:solidFill>
            <a:srgbClr val="FFFFFF"/>
          </a:solidFill>
        </a:fill>
      </a:tcStyle>
    </a:wholeTbl>
    <a:band2H>
      <a:tcTxStyle/>
      <a:tcStyle>
        <a:tcBdr/>
        <a:fill>
          <a:solidFill>
            <a:srgbClr val="FFFFFF"/>
          </a:solidFill>
        </a:fill>
      </a:tcStyle>
    </a:band2H>
    <a:firstCol>
      <a:tcTxStyle b="off" i="off">
        <a:font>
          <a:latin typeface="Helvetica"/>
          <a:ea typeface="Helvetica"/>
          <a:cs typeface="Helvetica"/>
        </a:font>
        <a:srgbClr val="444444"/>
      </a:tcTxStyle>
      <a:tcStyle>
        <a:tcBdr>
          <a:left>
            <a:ln w="50800" cap="flat">
              <a:solidFill>
                <a:srgbClr val="474645"/>
              </a:solidFill>
              <a:prstDash val="solid"/>
              <a:miter lim="400000"/>
            </a:ln>
          </a:left>
          <a:right>
            <a:ln w="50800" cap="flat">
              <a:solidFill>
                <a:srgbClr val="474645"/>
              </a:solidFill>
              <a:prstDash val="solid"/>
              <a:miter lim="400000"/>
            </a:ln>
          </a:right>
          <a:top>
            <a:ln w="50800" cap="flat">
              <a:solidFill>
                <a:srgbClr val="474645"/>
              </a:solidFill>
              <a:prstDash val="solid"/>
              <a:miter lim="400000"/>
            </a:ln>
          </a:top>
          <a:bottom>
            <a:ln w="50800" cap="flat">
              <a:solidFill>
                <a:srgbClr val="474645"/>
              </a:solidFill>
              <a:prstDash val="solid"/>
              <a:miter lim="400000"/>
            </a:ln>
          </a:bottom>
          <a:insideH>
            <a:ln w="50800" cap="flat">
              <a:solidFill>
                <a:srgbClr val="474645"/>
              </a:solidFill>
              <a:prstDash val="solid"/>
              <a:miter lim="400000"/>
            </a:ln>
          </a:insideH>
          <a:insideV>
            <a:ln w="50800" cap="flat">
              <a:solidFill>
                <a:srgbClr val="474645"/>
              </a:solidFill>
              <a:prstDash val="solid"/>
              <a:miter lim="400000"/>
            </a:ln>
          </a:insideV>
        </a:tcBdr>
        <a:fill>
          <a:solidFill>
            <a:srgbClr val="E3E5E8"/>
          </a:solidFill>
        </a:fill>
      </a:tcStyle>
    </a:firstCol>
    <a:lastRow>
      <a:tcTxStyle b="off" i="off">
        <a:font>
          <a:latin typeface="Helvetica"/>
          <a:ea typeface="Helvetica"/>
          <a:cs typeface="Helvetica"/>
        </a:font>
        <a:srgbClr val="FFFFFF"/>
      </a:tcTxStyle>
      <a:tcStyle>
        <a:tcBdr>
          <a:left>
            <a:ln w="50800" cap="flat">
              <a:solidFill>
                <a:srgbClr val="474645"/>
              </a:solidFill>
              <a:prstDash val="solid"/>
              <a:miter lim="400000"/>
            </a:ln>
          </a:left>
          <a:right>
            <a:ln w="50800" cap="flat">
              <a:solidFill>
                <a:srgbClr val="474645"/>
              </a:solidFill>
              <a:prstDash val="solid"/>
              <a:miter lim="400000"/>
            </a:ln>
          </a:right>
          <a:top>
            <a:ln w="50800" cap="flat">
              <a:solidFill>
                <a:srgbClr val="474645"/>
              </a:solidFill>
              <a:prstDash val="solid"/>
              <a:miter lim="400000"/>
            </a:ln>
          </a:top>
          <a:bottom>
            <a:ln w="50800" cap="flat">
              <a:solidFill>
                <a:srgbClr val="474645"/>
              </a:solidFill>
              <a:prstDash val="solid"/>
              <a:miter lim="400000"/>
            </a:ln>
          </a:bottom>
          <a:insideH>
            <a:ln w="50800" cap="flat">
              <a:solidFill>
                <a:srgbClr val="474645"/>
              </a:solidFill>
              <a:prstDash val="solid"/>
              <a:miter lim="400000"/>
            </a:ln>
          </a:insideH>
          <a:insideV>
            <a:ln w="50800" cap="flat">
              <a:solidFill>
                <a:srgbClr val="474645"/>
              </a:solidFill>
              <a:prstDash val="solid"/>
              <a:miter lim="400000"/>
            </a:ln>
          </a:insideV>
        </a:tcBdr>
        <a:fill>
          <a:solidFill>
            <a:srgbClr val="373635"/>
          </a:solidFill>
        </a:fill>
      </a:tcStyle>
    </a:lastRow>
    <a:firstRow>
      <a:tcTxStyle b="off" i="off">
        <a:font>
          <a:latin typeface="Helvetica"/>
          <a:ea typeface="Helvetica"/>
          <a:cs typeface="Helvetica"/>
        </a:font>
        <a:srgbClr val="FFFFFF"/>
      </a:tcTxStyle>
      <a:tcStyle>
        <a:tcBdr>
          <a:left>
            <a:ln w="50800" cap="flat">
              <a:solidFill>
                <a:srgbClr val="474645"/>
              </a:solidFill>
              <a:prstDash val="solid"/>
              <a:miter lim="400000"/>
            </a:ln>
          </a:left>
          <a:right>
            <a:ln w="50800" cap="flat">
              <a:solidFill>
                <a:srgbClr val="474645"/>
              </a:solidFill>
              <a:prstDash val="solid"/>
              <a:miter lim="400000"/>
            </a:ln>
          </a:right>
          <a:top>
            <a:ln w="50800" cap="flat">
              <a:solidFill>
                <a:srgbClr val="474645"/>
              </a:solidFill>
              <a:prstDash val="solid"/>
              <a:miter lim="400000"/>
            </a:ln>
          </a:top>
          <a:bottom>
            <a:ln w="50800" cap="flat">
              <a:solidFill>
                <a:srgbClr val="474645"/>
              </a:solidFill>
              <a:prstDash val="solid"/>
              <a:miter lim="400000"/>
            </a:ln>
          </a:bottom>
          <a:insideH>
            <a:ln w="50800" cap="flat">
              <a:solidFill>
                <a:srgbClr val="474645"/>
              </a:solidFill>
              <a:prstDash val="solid"/>
              <a:miter lim="400000"/>
            </a:ln>
          </a:insideH>
          <a:insideV>
            <a:ln w="50800" cap="flat">
              <a:solidFill>
                <a:srgbClr val="474645"/>
              </a:solidFill>
              <a:prstDash val="solid"/>
              <a:miter lim="400000"/>
            </a:ln>
          </a:insideV>
        </a:tcBdr>
        <a:fill>
          <a:solidFill>
            <a:srgbClr val="37363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68796" autoAdjust="0"/>
  </p:normalViewPr>
  <p:slideViewPr>
    <p:cSldViewPr snapToGrid="0" snapToObjects="1">
      <p:cViewPr varScale="1">
        <p:scale>
          <a:sx n="36" d="100"/>
          <a:sy n="36" d="100"/>
        </p:scale>
        <p:origin x="-1650" y="-10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65" d="100"/>
          <a:sy n="65" d="100"/>
        </p:scale>
        <p:origin x="-236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7D5BC-6B55-3B46-81AA-2568CC2BCABB}" type="datetimeFigureOut">
              <a:rPr lang="en-US" smtClean="0"/>
              <a:pPr/>
              <a:t>5/14/2017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00EE2E-90C6-6A41-AA17-05BF20E690CF}" type="slidenum">
              <a:rPr lang="en-GB" smtClean="0"/>
              <a:pPr/>
              <a:t>‹#›</a:t>
            </a:fld>
            <a:endParaRPr lang="en-GB"/>
          </a:p>
        </p:txBody>
      </p:sp>
    </p:spTree>
    <p:extLst>
      <p:ext uri="{BB962C8B-B14F-4D97-AF65-F5344CB8AC3E}">
        <p14:creationId xmlns:p14="http://schemas.microsoft.com/office/powerpoint/2010/main" xmlns="" val="325703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733320" y="0"/>
            <a:ext cx="3139664" cy="2354748"/>
          </a:xfrm>
          <a:prstGeom prst="rect">
            <a:avLst/>
          </a:prstGeom>
        </p:spPr>
        <p:txBody>
          <a:bodyPr/>
          <a:lstStyle/>
          <a:p>
            <a:endParaRPr/>
          </a:p>
        </p:txBody>
      </p:sp>
      <p:sp>
        <p:nvSpPr>
          <p:cNvPr id="114" name="Shape 114"/>
          <p:cNvSpPr>
            <a:spLocks noGrp="1"/>
          </p:cNvSpPr>
          <p:nvPr>
            <p:ph type="body" sz="quarter" idx="1"/>
          </p:nvPr>
        </p:nvSpPr>
        <p:spPr>
          <a:xfrm>
            <a:off x="178885" y="2354748"/>
            <a:ext cx="6529299" cy="6588039"/>
          </a:xfrm>
          <a:prstGeom prst="rect">
            <a:avLst/>
          </a:prstGeom>
        </p:spPr>
        <p:txBody>
          <a:bodyPr/>
          <a:lstStyle/>
          <a:p>
            <a:endParaRPr dirty="0"/>
          </a:p>
        </p:txBody>
      </p:sp>
    </p:spTree>
    <p:extLst>
      <p:ext uri="{BB962C8B-B14F-4D97-AF65-F5344CB8AC3E}">
        <p14:creationId xmlns:p14="http://schemas.microsoft.com/office/powerpoint/2010/main" xmlns="" val="3887407405"/>
      </p:ext>
    </p:extLst>
  </p:cSld>
  <p:clrMap bg1="lt1" tx1="dk1" bg2="lt2" tx2="dk2" accent1="accent1" accent2="accent2" accent3="accent3" accent4="accent4" accent5="accent5" accent6="accent6" hlink="hlink" folHlink="folHlink"/>
  <p:notesStyle>
    <a:lvl1pPr defTabSz="457176" latinLnBrk="0">
      <a:lnSpc>
        <a:spcPct val="125000"/>
      </a:lnSpc>
      <a:defRPr sz="1200">
        <a:latin typeface="Verdana"/>
        <a:ea typeface="Avenir Roman"/>
        <a:cs typeface="Verdana"/>
        <a:sym typeface="Avenir Roman"/>
      </a:defRPr>
    </a:lvl1pPr>
    <a:lvl2pPr indent="228589" defTabSz="457176" latinLnBrk="0">
      <a:lnSpc>
        <a:spcPct val="125000"/>
      </a:lnSpc>
      <a:defRPr sz="2400">
        <a:latin typeface="Avenir Roman"/>
        <a:ea typeface="Avenir Roman"/>
        <a:cs typeface="Avenir Roman"/>
        <a:sym typeface="Avenir Roman"/>
      </a:defRPr>
    </a:lvl2pPr>
    <a:lvl3pPr indent="457176" defTabSz="457176" latinLnBrk="0">
      <a:lnSpc>
        <a:spcPct val="125000"/>
      </a:lnSpc>
      <a:defRPr sz="2400">
        <a:latin typeface="Avenir Roman"/>
        <a:ea typeface="Avenir Roman"/>
        <a:cs typeface="Avenir Roman"/>
        <a:sym typeface="Avenir Roman"/>
      </a:defRPr>
    </a:lvl3pPr>
    <a:lvl4pPr indent="685765" defTabSz="457176" latinLnBrk="0">
      <a:lnSpc>
        <a:spcPct val="125000"/>
      </a:lnSpc>
      <a:defRPr sz="2400">
        <a:latin typeface="Avenir Roman"/>
        <a:ea typeface="Avenir Roman"/>
        <a:cs typeface="Avenir Roman"/>
        <a:sym typeface="Avenir Roman"/>
      </a:defRPr>
    </a:lvl4pPr>
    <a:lvl5pPr indent="914354" defTabSz="457176" latinLnBrk="0">
      <a:lnSpc>
        <a:spcPct val="125000"/>
      </a:lnSpc>
      <a:defRPr sz="2400">
        <a:latin typeface="Avenir Roman"/>
        <a:ea typeface="Avenir Roman"/>
        <a:cs typeface="Avenir Roman"/>
        <a:sym typeface="Avenir Roman"/>
      </a:defRPr>
    </a:lvl5pPr>
    <a:lvl6pPr indent="1142941" defTabSz="457176" latinLnBrk="0">
      <a:lnSpc>
        <a:spcPct val="125000"/>
      </a:lnSpc>
      <a:defRPr sz="2400">
        <a:latin typeface="Avenir Roman"/>
        <a:ea typeface="Avenir Roman"/>
        <a:cs typeface="Avenir Roman"/>
        <a:sym typeface="Avenir Roman"/>
      </a:defRPr>
    </a:lvl6pPr>
    <a:lvl7pPr indent="1371530" defTabSz="457176" latinLnBrk="0">
      <a:lnSpc>
        <a:spcPct val="125000"/>
      </a:lnSpc>
      <a:defRPr sz="2400">
        <a:latin typeface="Avenir Roman"/>
        <a:ea typeface="Avenir Roman"/>
        <a:cs typeface="Avenir Roman"/>
        <a:sym typeface="Avenir Roman"/>
      </a:defRPr>
    </a:lvl7pPr>
    <a:lvl8pPr indent="1600119" defTabSz="457176" latinLnBrk="0">
      <a:lnSpc>
        <a:spcPct val="125000"/>
      </a:lnSpc>
      <a:defRPr sz="2400">
        <a:latin typeface="Avenir Roman"/>
        <a:ea typeface="Avenir Roman"/>
        <a:cs typeface="Avenir Roman"/>
        <a:sym typeface="Avenir Roman"/>
      </a:defRPr>
    </a:lvl8pPr>
    <a:lvl9pPr indent="1828706" defTabSz="457176"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Tonight we’re continuing in your series entitled “Live by the Spirit”. I really like and am going to refer often to the subtitle, “Spirit filled, Spirit empowered, Spirit led, just like Jesus”.</a:t>
            </a:r>
          </a:p>
          <a:p>
            <a:r>
              <a:rPr lang="en-GB" sz="1600" dirty="0"/>
              <a:t>Tonight’s specific topic is, “knowing the Spirit as the power to witness.”</a:t>
            </a:r>
          </a:p>
        </p:txBody>
      </p:sp>
    </p:spTree>
    <p:extLst>
      <p:ext uri="{BB962C8B-B14F-4D97-AF65-F5344CB8AC3E}">
        <p14:creationId xmlns:p14="http://schemas.microsoft.com/office/powerpoint/2010/main" xmlns="" val="67547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0"/>
            <a:ext cx="3140075" cy="2354263"/>
          </a:xfrm>
        </p:spPr>
      </p:sp>
      <p:sp>
        <p:nvSpPr>
          <p:cNvPr id="3" name="Notes Placeholder 2"/>
          <p:cNvSpPr>
            <a:spLocks noGrp="1"/>
          </p:cNvSpPr>
          <p:nvPr>
            <p:ph type="body" idx="1"/>
          </p:nvPr>
        </p:nvSpPr>
        <p:spPr/>
        <p:txBody>
          <a:bodyPr/>
          <a:lstStyle/>
          <a:p>
            <a:r>
              <a:rPr lang="en-GB" sz="1400" dirty="0" smtClean="0"/>
              <a:t>As</a:t>
            </a:r>
            <a:r>
              <a:rPr lang="en-GB" sz="1400" baseline="0" dirty="0" smtClean="0"/>
              <a:t> I’ve been reflecting on this I came across what I feel is a very helpful presentation of what “Filling of the Spirit” means.</a:t>
            </a:r>
          </a:p>
          <a:p>
            <a:r>
              <a:rPr lang="en-GB" sz="1400" baseline="0" dirty="0" smtClean="0"/>
              <a:t>&gt;&gt;&gt; It says:</a:t>
            </a:r>
          </a:p>
          <a:p>
            <a:r>
              <a:rPr lang="en-GB" sz="1400" dirty="0" smtClean="0"/>
              <a:t>“</a:t>
            </a:r>
            <a:r>
              <a:rPr lang="en-GB" sz="1400" b="1" dirty="0" smtClean="0"/>
              <a:t>Filling of the Spirit </a:t>
            </a:r>
            <a:r>
              <a:rPr lang="en-GB" sz="1400" dirty="0" smtClean="0"/>
              <a:t>is defined as the spiritual state where the Holy Spirit is continually fulfilling all that he came to do in the &gt;&gt;&gt; </a:t>
            </a:r>
            <a:r>
              <a:rPr lang="en-GB" sz="1400" b="1" dirty="0" smtClean="0"/>
              <a:t>heart</a:t>
            </a:r>
            <a:r>
              <a:rPr lang="en-GB" sz="1400" dirty="0" smtClean="0"/>
              <a:t> and </a:t>
            </a:r>
            <a:r>
              <a:rPr lang="en-GB" sz="1400" b="1" dirty="0" smtClean="0"/>
              <a:t>mind</a:t>
            </a:r>
            <a:r>
              <a:rPr lang="en-GB" sz="1400" dirty="0" smtClean="0"/>
              <a:t> of the believer.”</a:t>
            </a:r>
          </a:p>
          <a:p>
            <a:r>
              <a:rPr lang="en-GB" sz="1400" baseline="0" dirty="0" smtClean="0"/>
              <a:t>“It is not a matter of acquiring</a:t>
            </a:r>
            <a:r>
              <a:rPr lang="en-GB" sz="1400" dirty="0" smtClean="0"/>
              <a:t> more of the Spirit, but rather of the Spirit of God acquiring all of the individual!”</a:t>
            </a:r>
          </a:p>
          <a:p>
            <a:r>
              <a:rPr lang="en-GB" sz="1400" baseline="0" dirty="0" smtClean="0"/>
              <a:t>“In the present age this is the normal, if not usual</a:t>
            </a:r>
            <a:r>
              <a:rPr lang="en-GB" sz="1400" dirty="0" smtClean="0"/>
              <a:t> experience of every believer.”</a:t>
            </a:r>
          </a:p>
          <a:p>
            <a:r>
              <a:rPr lang="en-GB" sz="1400" baseline="0" dirty="0" smtClean="0"/>
              <a:t>It is commanded for every</a:t>
            </a:r>
            <a:r>
              <a:rPr lang="en-GB" sz="1400" dirty="0" smtClean="0"/>
              <a:t> believer, (</a:t>
            </a:r>
            <a:r>
              <a:rPr lang="en-GB" sz="1400" dirty="0" err="1" smtClean="0"/>
              <a:t>Eph</a:t>
            </a:r>
            <a:r>
              <a:rPr lang="en-GB" sz="1400" dirty="0" smtClean="0"/>
              <a:t> 5:18) </a:t>
            </a:r>
            <a:r>
              <a:rPr lang="mr-IN" sz="1400" dirty="0" smtClean="0"/>
              <a:t>–</a:t>
            </a:r>
            <a:r>
              <a:rPr lang="en-GB" sz="1400" dirty="0" smtClean="0"/>
              <a:t> to not be is at least partial disobedience.”</a:t>
            </a:r>
          </a:p>
          <a:p>
            <a:r>
              <a:rPr lang="en-GB" sz="1400" dirty="0" smtClean="0"/>
              <a:t>Yes, John, of course, this is helpful but I’m still confused!</a:t>
            </a:r>
          </a:p>
          <a:p>
            <a:r>
              <a:rPr lang="en-GB" sz="1400" dirty="0" smtClean="0"/>
              <a:t>So, as I’ve been thinking and praying, I’ve been asking myself this question, “These people we’ve read about who were “filled with” or “full of” the Holy Spirit -  </a:t>
            </a:r>
            <a:r>
              <a:rPr lang="en-GB" sz="1400" dirty="0"/>
              <a:t>w</a:t>
            </a:r>
            <a:r>
              <a:rPr lang="en-GB" sz="1400" dirty="0" smtClean="0"/>
              <a:t>hat would that look like?” Wouldn’t it be that they looked like Jesus? After all, He was filled with the Spirit - remember </a:t>
            </a:r>
            <a:r>
              <a:rPr lang="en-GB" sz="1400" dirty="0" err="1" smtClean="0"/>
              <a:t>Christiaan’s</a:t>
            </a:r>
            <a:r>
              <a:rPr lang="en-GB" sz="1400" dirty="0" smtClean="0"/>
              <a:t> first sermon in this series! What does it mean to “look like Jesus”? Surely, it means that the person thinks like Jesus, speaks like Jesus, acts like Jesus. How can we be like that? I don’t think it</a:t>
            </a:r>
            <a:r>
              <a:rPr lang="mr-IN" sz="1400" dirty="0" smtClean="0"/>
              <a:t>’</a:t>
            </a:r>
            <a:r>
              <a:rPr lang="en-GB" sz="1400" dirty="0" smtClean="0"/>
              <a:t>s just a passive thing. Surely we seek the Spirit’s help to become more like Jesus </a:t>
            </a:r>
            <a:r>
              <a:rPr lang="mr-IN" sz="1400" dirty="0" smtClean="0"/>
              <a:t>–</a:t>
            </a:r>
            <a:r>
              <a:rPr lang="en-GB" sz="1400" dirty="0" smtClean="0"/>
              <a:t> in every respect. We actively think, what would Jesus think about this, what would he say and how would be act.  And if we live like this, the Holy Spirit will be willing to transform and guide us.  </a:t>
            </a:r>
          </a:p>
        </p:txBody>
      </p:sp>
    </p:spTree>
    <p:extLst>
      <p:ext uri="{BB962C8B-B14F-4D97-AF65-F5344CB8AC3E}">
        <p14:creationId xmlns:p14="http://schemas.microsoft.com/office/powerpoint/2010/main" xmlns="" val="153561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0"/>
            <a:ext cx="3140075" cy="2354263"/>
          </a:xfrm>
        </p:spPr>
      </p:sp>
      <p:sp>
        <p:nvSpPr>
          <p:cNvPr id="3" name="Notes Placeholder 2"/>
          <p:cNvSpPr>
            <a:spLocks noGrp="1"/>
          </p:cNvSpPr>
          <p:nvPr>
            <p:ph type="body" idx="1"/>
          </p:nvPr>
        </p:nvSpPr>
        <p:spPr/>
        <p:txBody>
          <a:bodyPr/>
          <a:lstStyle/>
          <a:p>
            <a:r>
              <a:rPr lang="en-GB" sz="1600" dirty="0" smtClean="0"/>
              <a:t>According to Galatians</a:t>
            </a:r>
            <a:r>
              <a:rPr lang="en-GB" sz="1600" baseline="0" dirty="0" smtClean="0"/>
              <a:t> 5:22-23, these are the fruits of the Spirit, so I assume that</a:t>
            </a:r>
            <a:r>
              <a:rPr lang="mr-IN" sz="1600" baseline="0" dirty="0" smtClean="0"/>
              <a:t>’</a:t>
            </a:r>
            <a:r>
              <a:rPr lang="en-GB" sz="1600" baseline="0" dirty="0" smtClean="0"/>
              <a:t>s what a Spirit filled person looks like!</a:t>
            </a:r>
            <a:endParaRPr lang="en-GB" sz="1600" dirty="0"/>
          </a:p>
        </p:txBody>
      </p:sp>
    </p:spTree>
    <p:extLst>
      <p:ext uri="{BB962C8B-B14F-4D97-AF65-F5344CB8AC3E}">
        <p14:creationId xmlns:p14="http://schemas.microsoft.com/office/powerpoint/2010/main" xmlns="" val="219952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0"/>
            <a:ext cx="3140075" cy="2354263"/>
          </a:xfrm>
        </p:spPr>
      </p:sp>
      <p:sp>
        <p:nvSpPr>
          <p:cNvPr id="3" name="Notes Placeholder 2"/>
          <p:cNvSpPr>
            <a:spLocks noGrp="1"/>
          </p:cNvSpPr>
          <p:nvPr>
            <p:ph type="body" idx="1"/>
          </p:nvPr>
        </p:nvSpPr>
        <p:spPr/>
        <p:txBody>
          <a:bodyPr>
            <a:normAutofit/>
          </a:bodyPr>
          <a:lstStyle/>
          <a:p>
            <a:r>
              <a:rPr lang="en-GB" sz="1600" dirty="0" smtClean="0"/>
              <a:t>Lets</a:t>
            </a:r>
            <a:r>
              <a:rPr lang="en-GB" sz="1600" baseline="0" dirty="0" smtClean="0"/>
              <a:t> take a moment to look at </a:t>
            </a:r>
            <a:r>
              <a:rPr lang="en-GB" sz="1600" dirty="0" smtClean="0"/>
              <a:t>the command “be filled with the Spirit” in Ephesians 5:18 in its context. This passage has enough material for a complete sermon but we don’t have time for that! But is worth reading for its highly practical instruction.</a:t>
            </a:r>
          </a:p>
          <a:p>
            <a:r>
              <a:rPr lang="en-GB" sz="1600" dirty="0" smtClean="0"/>
              <a:t>&gt;&gt;&gt;</a:t>
            </a:r>
          </a:p>
          <a:p>
            <a:pPr marL="0" marR="0" indent="0" algn="just" defTabSz="457176" eaLnBrk="1" fontAlgn="auto" latinLnBrk="0" hangingPunct="1">
              <a:lnSpc>
                <a:spcPct val="125000"/>
              </a:lnSpc>
              <a:spcBef>
                <a:spcPts val="0"/>
              </a:spcBef>
              <a:spcAft>
                <a:spcPts val="0"/>
              </a:spcAft>
              <a:buClrTx/>
              <a:buSzTx/>
              <a:buFontTx/>
              <a:buNone/>
              <a:tabLst/>
              <a:defRPr/>
            </a:pPr>
            <a:r>
              <a:rPr lang="en-GB" sz="1600" dirty="0" smtClean="0"/>
              <a:t>“</a:t>
            </a:r>
            <a:r>
              <a:rPr lang="en-GB" sz="1600" baseline="31999" dirty="0" smtClean="0"/>
              <a:t>15</a:t>
            </a:r>
            <a:r>
              <a:rPr lang="en-GB" sz="1600" baseline="31999" dirty="0" smtClean="0">
                <a:ea typeface="Verdana"/>
              </a:rPr>
              <a:t> </a:t>
            </a:r>
            <a:r>
              <a:rPr lang="en-GB" sz="1600" dirty="0" smtClean="0">
                <a:ea typeface="Verdana"/>
              </a:rPr>
              <a:t>Be very careful, then, how you live - not as unwise but as wise, </a:t>
            </a:r>
            <a:r>
              <a:rPr lang="en-GB" sz="1600" baseline="31999" dirty="0" smtClean="0"/>
              <a:t>16</a:t>
            </a:r>
            <a:r>
              <a:rPr lang="en-GB" sz="1600" baseline="31999" dirty="0" smtClean="0">
                <a:ea typeface="Verdana"/>
              </a:rPr>
              <a:t> </a:t>
            </a:r>
            <a:r>
              <a:rPr lang="en-GB" sz="1600" dirty="0" smtClean="0">
                <a:ea typeface="Verdana"/>
              </a:rPr>
              <a:t>making the most of every opportunity, because the days are evil. </a:t>
            </a:r>
            <a:r>
              <a:rPr lang="en-GB" sz="1600" baseline="31999" dirty="0" smtClean="0"/>
              <a:t>17</a:t>
            </a:r>
            <a:r>
              <a:rPr lang="en-GB" sz="1600" baseline="31999" dirty="0" smtClean="0">
                <a:ea typeface="Verdana"/>
              </a:rPr>
              <a:t> </a:t>
            </a:r>
            <a:r>
              <a:rPr lang="en-GB" sz="1600" dirty="0" smtClean="0">
                <a:ea typeface="Verdana"/>
              </a:rPr>
              <a:t>Therefore do not be foolish, but understand what the Lord's will is.”</a:t>
            </a:r>
          </a:p>
          <a:p>
            <a:r>
              <a:rPr lang="en-GB" sz="1600" dirty="0" smtClean="0"/>
              <a:t>&gt;&gt;&gt;</a:t>
            </a:r>
          </a:p>
          <a:p>
            <a:pPr marL="0" marR="457176" lvl="0" indent="0" algn="just" defTabSz="457176" rtl="0" eaLnBrk="1" fontAlgn="auto" latinLnBrk="0" hangingPunct="0">
              <a:lnSpc>
                <a:spcPct val="100000"/>
              </a:lnSpc>
              <a:spcBef>
                <a:spcPts val="600"/>
              </a:spcBef>
              <a:spcAft>
                <a:spcPts val="0"/>
              </a:spcAft>
              <a:buClrTx/>
              <a:buSzTx/>
              <a:buFontTx/>
              <a:buNone/>
              <a:tabLst/>
              <a:defRPr sz="4000">
                <a:latin typeface="Verdana"/>
                <a:ea typeface="Verdana"/>
                <a:cs typeface="Verdana"/>
                <a:sym typeface="Verdana"/>
              </a:defRPr>
            </a:pPr>
            <a:r>
              <a:rPr kumimoji="0" lang="en-GB" sz="1600" b="0" i="0" u="none" strike="noStrike" kern="0" cap="none" spc="0" normalizeH="0" baseline="31999" noProof="0" dirty="0" smtClean="0">
                <a:ln>
                  <a:noFill/>
                </a:ln>
                <a:solidFill>
                  <a:srgbClr val="000000"/>
                </a:solidFill>
                <a:effectLst/>
                <a:uLnTx/>
                <a:uFillTx/>
                <a:ea typeface="Verdana"/>
                <a:sym typeface="Verdana"/>
              </a:rPr>
              <a:t>18 </a:t>
            </a:r>
            <a:r>
              <a:rPr kumimoji="0" lang="en-GB" sz="1600" b="0" i="0" u="none" strike="noStrike" kern="0" cap="none" spc="0" normalizeH="0" baseline="0" noProof="0" dirty="0" smtClean="0">
                <a:ln>
                  <a:noFill/>
                </a:ln>
                <a:solidFill>
                  <a:srgbClr val="000000"/>
                </a:solidFill>
                <a:effectLst/>
                <a:uLnTx/>
                <a:uFillTx/>
                <a:ea typeface="Verdana"/>
                <a:sym typeface="Verdana"/>
              </a:rPr>
              <a:t>Do not get drunk on wine, which leads to debauchery. </a:t>
            </a:r>
            <a:r>
              <a:rPr kumimoji="0" lang="en-GB" sz="1600" b="1" i="0" u="none" strike="noStrike" kern="0" cap="none" spc="0" normalizeH="0" baseline="0" noProof="0" dirty="0" smtClean="0">
                <a:ln>
                  <a:noFill/>
                </a:ln>
                <a:solidFill>
                  <a:srgbClr val="000000"/>
                </a:solidFill>
                <a:effectLst/>
                <a:uLnTx/>
                <a:uFillTx/>
                <a:ea typeface="Verdana"/>
                <a:sym typeface="Verdana"/>
              </a:rPr>
              <a:t>Instead, be filled with the Spirit</a:t>
            </a:r>
            <a:r>
              <a:rPr kumimoji="0" lang="en-GB" sz="1600" b="0" i="0" u="none" strike="noStrike" kern="0" cap="none" spc="0" normalizeH="0" baseline="0" noProof="0" dirty="0" smtClean="0">
                <a:ln>
                  <a:noFill/>
                </a:ln>
                <a:solidFill>
                  <a:srgbClr val="000000"/>
                </a:solidFill>
                <a:effectLst/>
                <a:uLnTx/>
                <a:uFillTx/>
                <a:ea typeface="Verdana"/>
                <a:sym typeface="Verdana"/>
              </a:rPr>
              <a:t>, </a:t>
            </a:r>
            <a:r>
              <a:rPr kumimoji="0" lang="en-GB" sz="1600" b="0" i="0" u="none" strike="noStrike" kern="0" cap="none" spc="0" normalizeH="0" baseline="31999" noProof="0" dirty="0" smtClean="0">
                <a:ln>
                  <a:noFill/>
                </a:ln>
                <a:solidFill>
                  <a:srgbClr val="000000"/>
                </a:solidFill>
                <a:effectLst/>
                <a:uLnTx/>
                <a:uFillTx/>
                <a:ea typeface="Verdana"/>
                <a:sym typeface="Verdana"/>
              </a:rPr>
              <a:t>19 </a:t>
            </a:r>
            <a:r>
              <a:rPr kumimoji="0" lang="en-GB" sz="1600" b="0" i="0" u="none" strike="noStrike" kern="0" cap="none" spc="0" normalizeH="0" baseline="0" noProof="0" dirty="0" smtClean="0">
                <a:ln>
                  <a:noFill/>
                </a:ln>
                <a:solidFill>
                  <a:srgbClr val="000000"/>
                </a:solidFill>
                <a:effectLst/>
                <a:uLnTx/>
                <a:uFillTx/>
                <a:ea typeface="Verdana"/>
                <a:sym typeface="Verdana"/>
              </a:rPr>
              <a:t>speaking to one another with psalms, hymns, and songs from the Spirit. Sing and make music from your heart to the Lord, </a:t>
            </a:r>
            <a:r>
              <a:rPr kumimoji="0" lang="en-GB" sz="1600" b="0" i="0" u="none" strike="noStrike" kern="0" cap="none" spc="0" normalizeH="0" baseline="31999" noProof="0" dirty="0" smtClean="0">
                <a:ln>
                  <a:noFill/>
                </a:ln>
                <a:solidFill>
                  <a:srgbClr val="000000"/>
                </a:solidFill>
                <a:effectLst/>
                <a:uLnTx/>
                <a:uFillTx/>
                <a:ea typeface="Verdana"/>
                <a:sym typeface="Verdana"/>
              </a:rPr>
              <a:t>20 </a:t>
            </a:r>
            <a:r>
              <a:rPr kumimoji="0" lang="en-GB" sz="1600" b="0" i="0" u="none" strike="noStrike" kern="0" cap="none" spc="0" normalizeH="0" baseline="0" noProof="0" dirty="0" smtClean="0">
                <a:ln>
                  <a:noFill/>
                </a:ln>
                <a:solidFill>
                  <a:srgbClr val="000000"/>
                </a:solidFill>
                <a:effectLst/>
                <a:uLnTx/>
                <a:uFillTx/>
                <a:ea typeface="Verdana"/>
                <a:sym typeface="Verdana"/>
              </a:rPr>
              <a:t>always giving thanks to God the Father for everything, in the name of our Lord Jesus Christ.</a:t>
            </a:r>
          </a:p>
          <a:p>
            <a:r>
              <a:rPr lang="en-GB" sz="1600" dirty="0" smtClean="0"/>
              <a:t>Clearly,</a:t>
            </a:r>
            <a:r>
              <a:rPr lang="en-GB" sz="1600" baseline="0" dirty="0" smtClean="0"/>
              <a:t> being filled with the Spirit is a choice </a:t>
            </a:r>
            <a:r>
              <a:rPr lang="mr-IN" sz="1600" baseline="0" dirty="0" smtClean="0"/>
              <a:t>–</a:t>
            </a:r>
            <a:r>
              <a:rPr lang="en-GB" sz="1600" baseline="0" dirty="0" smtClean="0"/>
              <a:t> for us to make. There are alternative choices.</a:t>
            </a:r>
            <a:endParaRPr lang="en-GB" sz="1600" dirty="0" smtClean="0"/>
          </a:p>
          <a:p>
            <a:endParaRPr lang="en-GB" dirty="0"/>
          </a:p>
        </p:txBody>
      </p:sp>
    </p:spTree>
    <p:extLst>
      <p:ext uri="{BB962C8B-B14F-4D97-AF65-F5344CB8AC3E}">
        <p14:creationId xmlns:p14="http://schemas.microsoft.com/office/powerpoint/2010/main" xmlns="" val="156181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Paul’s reminder that we have a choice over what controls and motivates us is highly relevant today. But we have perhaps subtly different distractions today.</a:t>
            </a:r>
            <a:endParaRPr lang="en-GB" sz="1600" dirty="0"/>
          </a:p>
          <a:p>
            <a:r>
              <a:rPr lang="en-GB" sz="1600" dirty="0" smtClean="0"/>
              <a:t>&gt;&gt;&gt;</a:t>
            </a:r>
          </a:p>
          <a:p>
            <a:r>
              <a:rPr lang="en-GB" sz="1600" dirty="0" smtClean="0"/>
              <a:t>Look at this picture. Do you know why only this man is circled with red in this picture of commuters on a train platform. Yes, its because he’s the only person on the platform not staring at a smartphone!!!</a:t>
            </a:r>
          </a:p>
          <a:p>
            <a:endParaRPr lang="en-GB" dirty="0"/>
          </a:p>
        </p:txBody>
      </p:sp>
    </p:spTree>
    <p:extLst>
      <p:ext uri="{BB962C8B-B14F-4D97-AF65-F5344CB8AC3E}">
        <p14:creationId xmlns:p14="http://schemas.microsoft.com/office/powerpoint/2010/main" xmlns="" val="361546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I travelled into Waverley station by bus on Wednesday morning at 8.30am this week. As I looked round I was struck by how almost everyone on the lower deck was staring intently at their smartphone and loving scrolling through its pages. More surprising they weren’t all young people either.</a:t>
            </a:r>
          </a:p>
          <a:p>
            <a:r>
              <a:rPr lang="en-GB" sz="1400" dirty="0" smtClean="0"/>
              <a:t>Traveling by public transport used to be a good way to speak to people </a:t>
            </a:r>
            <a:r>
              <a:rPr lang="mr-IN" sz="1400" dirty="0" smtClean="0"/>
              <a:t>–</a:t>
            </a:r>
            <a:r>
              <a:rPr lang="en-GB" sz="1400" dirty="0" smtClean="0"/>
              <a:t> well maybe not as easy in Edinburgh as in the rest of the world. But now there is no eye contact and no talking </a:t>
            </a:r>
            <a:r>
              <a:rPr lang="mr-IN" sz="1400" dirty="0" smtClean="0"/>
              <a:t>–</a:t>
            </a:r>
            <a:r>
              <a:rPr lang="en-GB" sz="1400" dirty="0" smtClean="0"/>
              <a:t> unless people are using their phone to talk to someone!</a:t>
            </a:r>
          </a:p>
          <a:p>
            <a:r>
              <a:rPr lang="en-GB" sz="1400" dirty="0" smtClean="0"/>
              <a:t>But this staring at screens is not restricted to travellers. People walking along the street, sitting in restaurants, families at home are all isolated by technology. If you’re young, you’ll tell me that you’re communicating with all your vast numbers of ‘friends’. But Texts, Twitter, </a:t>
            </a:r>
            <a:r>
              <a:rPr lang="en-GB" sz="1400" dirty="0" err="1" smtClean="0"/>
              <a:t>Whatsapp</a:t>
            </a:r>
            <a:r>
              <a:rPr lang="en-GB" sz="1400" dirty="0" smtClean="0"/>
              <a:t>, </a:t>
            </a:r>
            <a:r>
              <a:rPr lang="en-GB" sz="1400" dirty="0" err="1" smtClean="0"/>
              <a:t>Instagram</a:t>
            </a:r>
            <a:r>
              <a:rPr lang="en-GB" sz="1400" dirty="0" smtClean="0"/>
              <a:t> and Facebook posts often mean that our communication is superficial and limited.</a:t>
            </a:r>
          </a:p>
          <a:p>
            <a:r>
              <a:rPr lang="en-GB" sz="1400" dirty="0" smtClean="0"/>
              <a:t>Of course, my smartphone contains 15 Bible translations, a whole Bible reference library of commentaries, dictionaries and maps I could never have shelf space in my house for. And even better, they are all searchable and cross referenced so I can study the scriptures in a way hardly possible in the past. I can also use it anytime with no network connection and I always have it with me. It</a:t>
            </a:r>
            <a:r>
              <a:rPr lang="mr-IN" sz="1400" dirty="0" smtClean="0"/>
              <a:t>’</a:t>
            </a:r>
            <a:r>
              <a:rPr lang="en-GB" sz="1400" dirty="0" smtClean="0"/>
              <a:t>s the main reason I have had a pocket electronic device as long as they’ve been available. BUT </a:t>
            </a:r>
            <a:r>
              <a:rPr lang="mr-IN" sz="1400" dirty="0" smtClean="0"/>
              <a:t>–</a:t>
            </a:r>
            <a:r>
              <a:rPr lang="en-GB" sz="1400" dirty="0" smtClean="0"/>
              <a:t> am I still tempted to spend too much time keep up on the news, or surfing the web or anything else which distracts me from becoming more like Jesus.     </a:t>
            </a:r>
            <a:endParaRPr lang="en-GB" sz="1400" dirty="0"/>
          </a:p>
        </p:txBody>
      </p:sp>
    </p:spTree>
    <p:extLst>
      <p:ext uri="{BB962C8B-B14F-4D97-AF65-F5344CB8AC3E}">
        <p14:creationId xmlns:p14="http://schemas.microsoft.com/office/powerpoint/2010/main" xmlns="" val="104574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0"/>
            <a:ext cx="3140075" cy="2354263"/>
          </a:xfrm>
        </p:spPr>
      </p:sp>
      <p:sp>
        <p:nvSpPr>
          <p:cNvPr id="3" name="Notes Placeholder 2"/>
          <p:cNvSpPr>
            <a:spLocks noGrp="1"/>
          </p:cNvSpPr>
          <p:nvPr>
            <p:ph type="body" idx="1"/>
          </p:nvPr>
        </p:nvSpPr>
        <p:spPr/>
        <p:txBody>
          <a:bodyPr/>
          <a:lstStyle/>
          <a:p>
            <a:r>
              <a:rPr lang="en-GB" sz="1400" dirty="0" smtClean="0"/>
              <a:t>Of course we can use technology to communicate the Gospel </a:t>
            </a:r>
            <a:r>
              <a:rPr lang="mr-IN" sz="1400" dirty="0" smtClean="0"/>
              <a:t>–</a:t>
            </a:r>
            <a:r>
              <a:rPr lang="en-GB" sz="1400" dirty="0" smtClean="0"/>
              <a:t> Try Praying is a great example of this. But what else can we do? In the past, people gave our tracts. That never was easy and the available material can be pretty cringe worthy! Why not write your own?</a:t>
            </a:r>
          </a:p>
          <a:p>
            <a:r>
              <a:rPr lang="en-GB" sz="1400" dirty="0" smtClean="0"/>
              <a:t>&gt;&gt;&gt;</a:t>
            </a:r>
          </a:p>
          <a:p>
            <a:r>
              <a:rPr lang="en-GB" sz="1400" dirty="0" smtClean="0"/>
              <a:t>What write a “Personal Tract”? About 9 years ago we did a</a:t>
            </a:r>
          </a:p>
          <a:p>
            <a:r>
              <a:rPr lang="en-GB" sz="1400" dirty="0" smtClean="0"/>
              <a:t>&gt;&gt;&gt;</a:t>
            </a:r>
          </a:p>
          <a:p>
            <a:r>
              <a:rPr lang="en-GB" sz="1400" dirty="0" smtClean="0"/>
              <a:t>”Blowing Your Cover” evangelistic course at </a:t>
            </a:r>
            <a:r>
              <a:rPr lang="en-GB" sz="1400" dirty="0" err="1" smtClean="0"/>
              <a:t>Ferniehill</a:t>
            </a:r>
            <a:r>
              <a:rPr lang="en-GB" sz="1400" dirty="0" smtClean="0"/>
              <a:t>. Part of the course encouraged us to write our own Tract. I was leading the course so had to do it! &gt;&gt;&gt;</a:t>
            </a:r>
          </a:p>
          <a:p>
            <a:r>
              <a:rPr lang="en-GB" sz="1400" dirty="0" smtClean="0"/>
              <a:t>This was my attempt. Its very small and easy to keep some in your pocket.</a:t>
            </a:r>
          </a:p>
          <a:p>
            <a:r>
              <a:rPr lang="en-GB" sz="1400" dirty="0" smtClean="0"/>
              <a:t>&gt;&gt;&gt;</a:t>
            </a:r>
          </a:p>
          <a:p>
            <a:r>
              <a:rPr lang="en-GB" sz="1400" dirty="0" smtClean="0"/>
              <a:t>Its just a simple fold over double-sided leaflet. Cheap and easy to produce and print. I found it was surprisingly easy to give it away on public transport and social events </a:t>
            </a:r>
            <a:r>
              <a:rPr lang="mr-IN" sz="1400" dirty="0" smtClean="0"/>
              <a:t>–</a:t>
            </a:r>
            <a:r>
              <a:rPr lang="en-GB" sz="1400" dirty="0" smtClean="0"/>
              <a:t> especially when getting up to go. Of course, this will be much harder today as your fellow travellers will be starting at their screen. However, in some situations where you do get to chat to a stranger, its surprisingly easy to say, “would you like a copy of a little leaflet I wrote?” Yes, that’s me on the front when I was about 10 at Primary School. Its just a little story about my life.” People usually take it!  </a:t>
            </a:r>
            <a:endParaRPr lang="en-GB" sz="1400" dirty="0"/>
          </a:p>
        </p:txBody>
      </p:sp>
    </p:spTree>
    <p:extLst>
      <p:ext uri="{BB962C8B-B14F-4D97-AF65-F5344CB8AC3E}">
        <p14:creationId xmlns:p14="http://schemas.microsoft.com/office/powerpoint/2010/main" xmlns="" val="2801925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 believe that if we are filled with the Spirit, then His power will enable us and lead us to opportunities to witness to/for Jesus. He will bring us into contact with the people whose lives He is already working in.</a:t>
            </a:r>
            <a:endParaRPr lang="en-GB" sz="1600" dirty="0"/>
          </a:p>
        </p:txBody>
      </p:sp>
    </p:spTree>
    <p:extLst>
      <p:ext uri="{BB962C8B-B14F-4D97-AF65-F5344CB8AC3E}">
        <p14:creationId xmlns:p14="http://schemas.microsoft.com/office/powerpoint/2010/main" xmlns="" val="219952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 VERY challenging question. But one we need to keep asking ourselves. The exciting news, is that The Spirit longs to fill us!</a:t>
            </a:r>
            <a:endParaRPr lang="en-GB" sz="1600" dirty="0"/>
          </a:p>
        </p:txBody>
      </p:sp>
    </p:spTree>
    <p:extLst>
      <p:ext uri="{BB962C8B-B14F-4D97-AF65-F5344CB8AC3E}">
        <p14:creationId xmlns:p14="http://schemas.microsoft.com/office/powerpoint/2010/main" xmlns="" val="418532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0"/>
            <a:ext cx="3140075" cy="2354263"/>
          </a:xfrm>
        </p:spPr>
      </p:sp>
      <p:sp>
        <p:nvSpPr>
          <p:cNvPr id="3" name="Notes Placeholder 2"/>
          <p:cNvSpPr>
            <a:spLocks noGrp="1"/>
          </p:cNvSpPr>
          <p:nvPr>
            <p:ph type="body" idx="1"/>
          </p:nvPr>
        </p:nvSpPr>
        <p:spPr/>
        <p:txBody>
          <a:bodyPr/>
          <a:lstStyle/>
          <a:p>
            <a:r>
              <a:rPr lang="en-GB" sz="1600" dirty="0" smtClean="0"/>
              <a:t>So,</a:t>
            </a:r>
            <a:r>
              <a:rPr lang="en-GB" sz="1600" baseline="0" dirty="0" smtClean="0"/>
              <a:t> as we conclude, lets think and respond:</a:t>
            </a:r>
          </a:p>
          <a:p>
            <a:r>
              <a:rPr lang="en-GB" sz="1600" baseline="0" dirty="0" smtClean="0"/>
              <a:t>&gt;&gt;&gt; “Am I allowing The Spirit to fill me?” To completely direct every aspect of my life!</a:t>
            </a:r>
          </a:p>
          <a:p>
            <a:r>
              <a:rPr lang="en-GB" sz="1600" baseline="0" dirty="0" smtClean="0"/>
              <a:t>&gt;&gt;&gt; “How like Jesus am I?” That</a:t>
            </a:r>
            <a:r>
              <a:rPr lang="mr-IN" sz="1600" baseline="0" dirty="0" smtClean="0"/>
              <a:t>’</a:t>
            </a:r>
            <a:r>
              <a:rPr lang="en-GB" sz="1600" baseline="0" dirty="0" smtClean="0"/>
              <a:t>s how I and others should be able to discover how filled with the Spirit I am!</a:t>
            </a:r>
          </a:p>
          <a:p>
            <a:r>
              <a:rPr lang="en-GB" sz="1600" baseline="0" dirty="0" smtClean="0"/>
              <a:t>&gt;&gt;&gt; “Is He the focus of my life?” </a:t>
            </a:r>
            <a:r>
              <a:rPr lang="mr-IN" sz="1600" baseline="0" dirty="0" smtClean="0"/>
              <a:t>–</a:t>
            </a:r>
            <a:r>
              <a:rPr lang="en-GB" sz="1600" baseline="0" dirty="0" smtClean="0"/>
              <a:t> If I really love Him, I will want to be like Him. And if I look to Him then I will become like Him!</a:t>
            </a:r>
          </a:p>
          <a:p>
            <a:r>
              <a:rPr lang="en-GB" sz="1600" baseline="0" dirty="0" smtClean="0"/>
              <a:t>&gt;&gt;&gt; “Am I trusting Him for power?” </a:t>
            </a:r>
            <a:r>
              <a:rPr lang="mr-IN" sz="1600" baseline="0" dirty="0" smtClean="0"/>
              <a:t>–</a:t>
            </a:r>
            <a:r>
              <a:rPr lang="en-GB" sz="1600" baseline="0" dirty="0" smtClean="0"/>
              <a:t> The Holy Spirit is the Spirit of Jesus and His power is available to us! (Power </a:t>
            </a:r>
            <a:r>
              <a:rPr lang="en-GB" sz="1600" baseline="0" dirty="0" err="1" smtClean="0"/>
              <a:t>vs</a:t>
            </a:r>
            <a:r>
              <a:rPr lang="en-GB" sz="1600" baseline="0" dirty="0" smtClean="0"/>
              <a:t> manual screwdriver?)</a:t>
            </a:r>
          </a:p>
          <a:p>
            <a:r>
              <a:rPr lang="en-GB" sz="1600" baseline="0" dirty="0" smtClean="0"/>
              <a:t>&gt;&gt;&gt; “Am I willing to be led by Him?” </a:t>
            </a:r>
            <a:r>
              <a:rPr lang="mr-IN" sz="1600" baseline="0" dirty="0" smtClean="0"/>
              <a:t>–</a:t>
            </a:r>
            <a:r>
              <a:rPr lang="en-GB" sz="1600" baseline="0" dirty="0" smtClean="0"/>
              <a:t> The Spirit wants to lead us </a:t>
            </a:r>
            <a:r>
              <a:rPr lang="mr-IN" sz="1600" baseline="0" dirty="0" smtClean="0"/>
              <a:t>–</a:t>
            </a:r>
            <a:r>
              <a:rPr lang="en-GB" sz="1600" baseline="0" dirty="0" smtClean="0"/>
              <a:t> am I open to His leading?</a:t>
            </a:r>
          </a:p>
          <a:p>
            <a:endParaRPr lang="en-GB" sz="1600" baseline="0" dirty="0" smtClean="0"/>
          </a:p>
          <a:p>
            <a:r>
              <a:rPr lang="en-GB" sz="1600" baseline="0" dirty="0" smtClean="0"/>
              <a:t>Spirit FILLED, EMPOWERED, LED </a:t>
            </a:r>
            <a:r>
              <a:rPr lang="mr-IN" sz="1600" baseline="0" dirty="0" smtClean="0"/>
              <a:t>–</a:t>
            </a:r>
            <a:r>
              <a:rPr lang="en-GB" sz="1600" baseline="0" dirty="0" smtClean="0"/>
              <a:t> JUST LIKE JESUS!</a:t>
            </a:r>
          </a:p>
          <a:p>
            <a:r>
              <a:rPr lang="en-GB" baseline="0" dirty="0" smtClean="0"/>
              <a:t> </a:t>
            </a:r>
            <a:endParaRPr lang="en-GB" dirty="0"/>
          </a:p>
        </p:txBody>
      </p:sp>
    </p:spTree>
    <p:extLst>
      <p:ext uri="{BB962C8B-B14F-4D97-AF65-F5344CB8AC3E}">
        <p14:creationId xmlns:p14="http://schemas.microsoft.com/office/powerpoint/2010/main" xmlns="" val="29103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 was helpfully sent a main text and a number of Bible references relevant to tonight’s subject. Lets look at the passage containing the main text for tonight. This is Acts 1:6-9.</a:t>
            </a:r>
            <a:endParaRPr lang="en-GB" sz="1600" dirty="0"/>
          </a:p>
        </p:txBody>
      </p:sp>
    </p:spTree>
    <p:extLst>
      <p:ext uri="{BB962C8B-B14F-4D97-AF65-F5344CB8AC3E}">
        <p14:creationId xmlns:p14="http://schemas.microsoft.com/office/powerpoint/2010/main" xmlns="" val="173220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589" y="0"/>
            <a:ext cx="3701932" cy="2776449"/>
          </a:xfrm>
        </p:spPr>
      </p:sp>
      <p:sp>
        <p:nvSpPr>
          <p:cNvPr id="3" name="Notes Placeholder 2"/>
          <p:cNvSpPr>
            <a:spLocks noGrp="1"/>
          </p:cNvSpPr>
          <p:nvPr>
            <p:ph type="body" idx="1"/>
          </p:nvPr>
        </p:nvSpPr>
        <p:spPr>
          <a:xfrm>
            <a:off x="240255" y="2643221"/>
            <a:ext cx="6383925" cy="6299105"/>
          </a:xfrm>
        </p:spPr>
        <p:txBody>
          <a:bodyPr/>
          <a:lstStyle/>
          <a:p>
            <a:r>
              <a:rPr lang="en-GB" dirty="0"/>
              <a:t>As you’re probably aware, the occasion is Jesus with his disciples after his unexpected (by them!) resurrection. Unlike before, they’re now fully aware that he is the long awaited messiah. So quite understandably, they assume that he’s now going to do what they always hoped he would</a:t>
            </a:r>
            <a:r>
              <a:rPr lang="en-GB" dirty="0" smtClean="0"/>
              <a:t>.  &gt;</a:t>
            </a:r>
            <a:r>
              <a:rPr lang="en-GB" dirty="0"/>
              <a:t>&gt;&gt;</a:t>
            </a:r>
          </a:p>
          <a:p>
            <a:r>
              <a:rPr lang="en-GB" dirty="0"/>
              <a:t>He kindly but firmly reminds them that dates and times are the Father’s business alone</a:t>
            </a:r>
            <a:r>
              <a:rPr lang="en-GB" dirty="0" smtClean="0"/>
              <a:t>!  &gt;</a:t>
            </a:r>
            <a:r>
              <a:rPr lang="en-GB" dirty="0"/>
              <a:t>&gt;&gt;</a:t>
            </a:r>
          </a:p>
          <a:p>
            <a:r>
              <a:rPr lang="en-GB" dirty="0"/>
              <a:t>BUT they have a much, much more important role than they ever imagined. And because their role is so important, they will receive the Holy Spirit, just as he had explained so clearly to them before his passion. Their role will to be witnesses to Jesus, to be his representatives, not only to Jewish people but to the whole world. Wow!!!</a:t>
            </a:r>
          </a:p>
          <a:p>
            <a:r>
              <a:rPr lang="en-GB" dirty="0"/>
              <a:t>I’ve used colour here to highlight the phrases which carry the key meanings. Bold BLACK for the Divine input, “when the Holy Spirit comes on you.” Bold RED for what He will provide, “you will receive power” - the enabling which will be required! Bold BLUE for what the Spirit will lead them to do, “you will be my witnesses”. And bold GREEN for where the Spirit will lead them, “to the ends of the earth”</a:t>
            </a:r>
            <a:r>
              <a:rPr lang="en-GB" dirty="0" smtClean="0"/>
              <a:t>.</a:t>
            </a:r>
            <a:r>
              <a:rPr lang="en-GB" dirty="0"/>
              <a:t> </a:t>
            </a:r>
            <a:r>
              <a:rPr lang="en-GB" dirty="0" smtClean="0"/>
              <a:t>&gt;</a:t>
            </a:r>
            <a:r>
              <a:rPr lang="en-GB" dirty="0"/>
              <a:t>&gt;</a:t>
            </a:r>
            <a:r>
              <a:rPr lang="en-GB" dirty="0" smtClean="0"/>
              <a:t>&gt; FILLED</a:t>
            </a:r>
            <a:r>
              <a:rPr lang="en-GB" dirty="0"/>
              <a:t> </a:t>
            </a:r>
            <a:r>
              <a:rPr lang="en-GB" dirty="0" smtClean="0"/>
              <a:t>&gt;</a:t>
            </a:r>
            <a:r>
              <a:rPr lang="en-GB" dirty="0"/>
              <a:t>&gt;</a:t>
            </a:r>
            <a:r>
              <a:rPr lang="en-GB" dirty="0" smtClean="0"/>
              <a:t>&gt; EMPOWERED</a:t>
            </a:r>
            <a:r>
              <a:rPr lang="en-GB" dirty="0"/>
              <a:t> </a:t>
            </a:r>
            <a:r>
              <a:rPr lang="en-GB" dirty="0" smtClean="0"/>
              <a:t>&gt;</a:t>
            </a:r>
            <a:r>
              <a:rPr lang="en-GB" dirty="0"/>
              <a:t>&gt;</a:t>
            </a:r>
            <a:r>
              <a:rPr lang="en-GB" dirty="0" smtClean="0"/>
              <a:t>&gt; LED</a:t>
            </a:r>
            <a:r>
              <a:rPr lang="en-GB" dirty="0"/>
              <a:t> </a:t>
            </a:r>
            <a:r>
              <a:rPr lang="en-GB" dirty="0" smtClean="0"/>
              <a:t>- JUST </a:t>
            </a:r>
            <a:r>
              <a:rPr lang="en-GB" dirty="0"/>
              <a:t>LIKE JESUS!!</a:t>
            </a:r>
            <a:r>
              <a:rPr lang="en-GB" dirty="0" smtClean="0"/>
              <a:t>! &gt;</a:t>
            </a:r>
            <a:r>
              <a:rPr lang="en-GB" dirty="0"/>
              <a:t>&gt;&gt;</a:t>
            </a:r>
          </a:p>
          <a:p>
            <a:r>
              <a:rPr lang="en-GB" dirty="0"/>
              <a:t>And as this was all just recapping what he had already told them, he ascended into heaven – before their very eyes!</a:t>
            </a:r>
          </a:p>
          <a:p>
            <a:r>
              <a:rPr lang="en-GB" dirty="0"/>
              <a:t>It’s over to you now ladies and gentlemen. Of course he had already told them to wait for the Holy Spirit to come.</a:t>
            </a:r>
          </a:p>
          <a:p>
            <a:r>
              <a:rPr lang="en-GB" dirty="0"/>
              <a:t>But why the waiting when the task is so urgent? Why could the Spirit not just have come as Jesus left? Well – see verse 7, for a start!</a:t>
            </a:r>
          </a:p>
          <a:p>
            <a:r>
              <a:rPr lang="en-GB" dirty="0"/>
              <a:t>So from Acts 1:8, our text for today, we can see that our crucial role of being “his witnesses“ necessitates being FILLED, EMPOWERED and LED by THE HOLY SPIRIT.</a:t>
            </a:r>
          </a:p>
        </p:txBody>
      </p:sp>
    </p:spTree>
    <p:extLst>
      <p:ext uri="{BB962C8B-B14F-4D97-AF65-F5344CB8AC3E}">
        <p14:creationId xmlns:p14="http://schemas.microsoft.com/office/powerpoint/2010/main" xmlns="" val="273381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As we read through the record, in Acts and the rest of the New Testament, of  how these early believers went on to follow Jesus‘ instructions, we see these 3 principles being worked out.</a:t>
            </a:r>
          </a:p>
          <a:p>
            <a:r>
              <a:rPr lang="en-GB" sz="1600" dirty="0"/>
              <a:t>I now want to briefly look at some passages which illustrate this</a:t>
            </a:r>
            <a:r>
              <a:rPr lang="en-GB" sz="1600" dirty="0" smtClean="0"/>
              <a:t>. Most </a:t>
            </a:r>
            <a:r>
              <a:rPr lang="en-GB" sz="1600" dirty="0"/>
              <a:t>of these are references I was given, but I personally benefited from tracing these themes throughout the NT. We just don’t have time to look at more!</a:t>
            </a:r>
            <a:endParaRPr lang="en-US" sz="1600" dirty="0"/>
          </a:p>
        </p:txBody>
      </p:sp>
    </p:spTree>
    <p:extLst>
      <p:ext uri="{BB962C8B-B14F-4D97-AF65-F5344CB8AC3E}">
        <p14:creationId xmlns:p14="http://schemas.microsoft.com/office/powerpoint/2010/main" xmlns="" val="196935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phrase, “filled by the Spirit” or “full of the Holy Spirit” occurs frequently in Acts.</a:t>
            </a:r>
          </a:p>
          <a:p>
            <a:r>
              <a:rPr lang="en-GB" dirty="0" smtClean="0"/>
              <a:t>&gt;&gt;&gt;</a:t>
            </a:r>
            <a:endParaRPr lang="en-GB" dirty="0"/>
          </a:p>
          <a:p>
            <a:pPr marL="0" marR="0" lvl="0" indent="0" defTabSz="457200" eaLnBrk="1" fontAlgn="auto" latinLnBrk="0" hangingPunct="1">
              <a:lnSpc>
                <a:spcPct val="125000"/>
              </a:lnSpc>
              <a:spcBef>
                <a:spcPts val="0"/>
              </a:spcBef>
              <a:spcAft>
                <a:spcPts val="0"/>
              </a:spcAft>
              <a:buClrTx/>
              <a:buSzTx/>
              <a:buFontTx/>
              <a:buNone/>
              <a:tabLst/>
              <a:defRPr/>
            </a:pPr>
            <a:r>
              <a:rPr lang="en-GB" dirty="0"/>
              <a:t>In Acts 4, as Peter and John are before the Jewish High Council being investigated for healing a lame man at the gate of the temple, we read in verse 8: “</a:t>
            </a:r>
            <a:r>
              <a:rPr lang="en-GB" baseline="31999" dirty="0"/>
              <a:t>8</a:t>
            </a:r>
            <a:r>
              <a:rPr lang="en-GB" dirty="0"/>
              <a:t>Then Peter, </a:t>
            </a:r>
            <a:r>
              <a:rPr lang="en-GB" b="1" dirty="0"/>
              <a:t>filled with the Holy Spirit</a:t>
            </a:r>
            <a:r>
              <a:rPr lang="en-GB" dirty="0"/>
              <a:t>, said to them: “Rulers and elders of the people!” Clearly a fulfilment of Jesus’ promise in Mark 13:11, “</a:t>
            </a:r>
            <a:r>
              <a:rPr lang="en-GB" b="0" i="0" dirty="0">
                <a:solidFill>
                  <a:srgbClr val="000000"/>
                </a:solidFill>
                <a:effectLst/>
                <a:latin typeface="Verdana" panose="020B0604030504040204" pitchFamily="34" charset="0"/>
              </a:rPr>
              <a:t>Whenever you are arrested and brought to trial, do not worry beforehand about what to say. Just say whatever is given you at the time, for it is not you speaking, but the Holy Spirit.“</a:t>
            </a:r>
          </a:p>
          <a:p>
            <a:pPr marL="0" marR="0" lvl="0" indent="0" defTabSz="457200" eaLnBrk="1" fontAlgn="auto" latinLnBrk="0" hangingPunct="1">
              <a:lnSpc>
                <a:spcPct val="125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&gt;&gt;&gt;</a:t>
            </a:r>
          </a:p>
          <a:p>
            <a:pPr marL="0" marR="0" lvl="0" indent="0" defTabSz="457200" eaLnBrk="1" fontAlgn="auto" latinLnBrk="0" hangingPunct="1">
              <a:lnSpc>
                <a:spcPct val="125000"/>
              </a:lnSpc>
              <a:spcBef>
                <a:spcPts val="0"/>
              </a:spcBef>
              <a:spcAft>
                <a:spcPts val="0"/>
              </a:spcAft>
              <a:buClrTx/>
              <a:buSzTx/>
              <a:buFontTx/>
              <a:buNone/>
              <a:tabLst/>
              <a:defRPr/>
            </a:pPr>
            <a:r>
              <a:rPr lang="en-GB" dirty="0">
                <a:solidFill>
                  <a:srgbClr val="000000"/>
                </a:solidFill>
                <a:effectLst/>
                <a:latin typeface="Verdana" panose="020B0604030504040204" pitchFamily="34" charset="0"/>
              </a:rPr>
              <a:t>After Peter and John had been released, having been told not to speak publicly about Jesus, they met with the other believers and prayed, in v31 we read of another filling of the Holy Spirit</a:t>
            </a:r>
            <a:r>
              <a:rPr lang="en-GB" dirty="0" smtClean="0">
                <a:solidFill>
                  <a:srgbClr val="000000"/>
                </a:solidFill>
                <a:effectLst/>
                <a:latin typeface="Verdana" panose="020B0604030504040204" pitchFamily="34" charset="0"/>
              </a:rPr>
              <a:t>!</a:t>
            </a:r>
          </a:p>
          <a:p>
            <a:pPr marL="0" marR="0" lvl="0" indent="0" defTabSz="457200" eaLnBrk="1" fontAlgn="auto" latinLnBrk="0" hangingPunct="1">
              <a:lnSpc>
                <a:spcPct val="125000"/>
              </a:lnSpc>
              <a:spcBef>
                <a:spcPts val="0"/>
              </a:spcBef>
              <a:spcAft>
                <a:spcPts val="0"/>
              </a:spcAft>
              <a:buClrTx/>
              <a:buSzTx/>
              <a:buFontTx/>
              <a:buNone/>
              <a:tabLst/>
              <a:defRPr/>
            </a:pPr>
            <a:r>
              <a:rPr lang="en-GB" dirty="0" smtClean="0">
                <a:solidFill>
                  <a:srgbClr val="000000"/>
                </a:solidFill>
                <a:effectLst/>
                <a:latin typeface="Verdana" panose="020B0604030504040204" pitchFamily="34" charset="0"/>
              </a:rPr>
              <a:t>&gt;&gt;&gt;</a:t>
            </a:r>
            <a:endParaRPr lang="en-GB" dirty="0">
              <a:solidFill>
                <a:srgbClr val="000000"/>
              </a:solidFill>
              <a:effectLst/>
              <a:latin typeface="Verdana" panose="020B0604030504040204" pitchFamily="34" charset="0"/>
            </a:endParaRPr>
          </a:p>
          <a:p>
            <a:pPr marL="0" marR="0" lvl="0" indent="0" defTabSz="457200" eaLnBrk="1" fontAlgn="auto" latinLnBrk="0" hangingPunct="1">
              <a:lnSpc>
                <a:spcPct val="125000"/>
              </a:lnSpc>
              <a:spcBef>
                <a:spcPts val="0"/>
              </a:spcBef>
              <a:spcAft>
                <a:spcPts val="0"/>
              </a:spcAft>
              <a:buClrTx/>
              <a:buSzTx/>
              <a:buFontTx/>
              <a:buNone/>
              <a:tabLst/>
              <a:defRPr/>
            </a:pPr>
            <a:r>
              <a:rPr lang="en-GB" dirty="0">
                <a:solidFill>
                  <a:srgbClr val="000000"/>
                </a:solidFill>
                <a:effectLst/>
                <a:latin typeface="Verdana" panose="020B0604030504040204" pitchFamily="34" charset="0"/>
              </a:rPr>
              <a:t>In Acts 6 when a number of believers are selected to to act as Deacons, we read</a:t>
            </a:r>
          </a:p>
          <a:p>
            <a:pPr marL="0" marR="0" lvl="0" indent="0" defTabSz="457200" eaLnBrk="1" fontAlgn="auto" latinLnBrk="0" hangingPunct="1">
              <a:lnSpc>
                <a:spcPct val="125000"/>
              </a:lnSpc>
              <a:spcBef>
                <a:spcPts val="0"/>
              </a:spcBef>
              <a:spcAft>
                <a:spcPts val="0"/>
              </a:spcAft>
              <a:buClrTx/>
              <a:buSzTx/>
              <a:buFontTx/>
              <a:buNone/>
              <a:tabLst/>
              <a:defRPr/>
            </a:pPr>
            <a:r>
              <a:rPr lang="en-GB" dirty="0">
                <a:solidFill>
                  <a:srgbClr val="000000"/>
                </a:solidFill>
                <a:effectLst/>
                <a:latin typeface="Verdana" panose="020B0604030504040204" pitchFamily="34" charset="0"/>
              </a:rPr>
              <a:t>In verse </a:t>
            </a:r>
            <a:r>
              <a:rPr lang="en-GB" dirty="0" smtClean="0">
                <a:solidFill>
                  <a:srgbClr val="000000"/>
                </a:solidFill>
                <a:effectLst/>
                <a:latin typeface="Verdana" panose="020B0604030504040204" pitchFamily="34" charset="0"/>
              </a:rPr>
              <a:t>5</a:t>
            </a:r>
            <a:r>
              <a:rPr lang="en-GB" baseline="0" dirty="0">
                <a:solidFill>
                  <a:srgbClr val="000000"/>
                </a:solidFill>
                <a:effectLst/>
                <a:latin typeface="Verdana" panose="020B0604030504040204" pitchFamily="34" charset="0"/>
              </a:rPr>
              <a:t> </a:t>
            </a:r>
            <a:r>
              <a:rPr lang="en-GB" dirty="0" smtClean="0">
                <a:solidFill>
                  <a:srgbClr val="000000"/>
                </a:solidFill>
                <a:effectLst/>
                <a:latin typeface="Verdana" panose="020B0604030504040204" pitchFamily="34" charset="0"/>
              </a:rPr>
              <a:t>that </a:t>
            </a:r>
            <a:r>
              <a:rPr lang="en-GB" dirty="0">
                <a:solidFill>
                  <a:srgbClr val="000000"/>
                </a:solidFill>
                <a:effectLst/>
                <a:latin typeface="Verdana" panose="020B0604030504040204" pitchFamily="34" charset="0"/>
              </a:rPr>
              <a:t>one of them, Stephen was, “full of the Holy Spirit”. (Although verse 3 says, “</a:t>
            </a:r>
            <a:r>
              <a:rPr lang="en-GB" b="0" i="0" dirty="0">
                <a:solidFill>
                  <a:srgbClr val="000000"/>
                </a:solidFill>
                <a:effectLst/>
                <a:latin typeface="Verdana" panose="020B0604030504040204" pitchFamily="34" charset="0"/>
              </a:rPr>
              <a:t>Brothers and sisters, choose seven men from among you who are known to be full of the Spirit and wisdom.“)</a:t>
            </a:r>
          </a:p>
          <a:p>
            <a:pPr marL="0" marR="0" lvl="0" indent="0" defTabSz="457200" eaLnBrk="1" fontAlgn="auto" latinLnBrk="0" hangingPunct="1">
              <a:lnSpc>
                <a:spcPct val="125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&gt;&gt;&gt;</a:t>
            </a:r>
          </a:p>
          <a:p>
            <a:pPr marL="0" marR="0" lvl="0" indent="0" defTabSz="457200" eaLnBrk="1" fontAlgn="auto" latinLnBrk="0" hangingPunct="1">
              <a:lnSpc>
                <a:spcPct val="125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In Acts 11, when we are introduced to </a:t>
            </a:r>
            <a:r>
              <a:rPr lang="en-GB" b="0" i="0" dirty="0" err="1">
                <a:solidFill>
                  <a:srgbClr val="000000"/>
                </a:solidFill>
                <a:effectLst/>
                <a:latin typeface="Verdana" panose="020B0604030504040204" pitchFamily="34" charset="0"/>
              </a:rPr>
              <a:t>Barnabus</a:t>
            </a:r>
            <a:r>
              <a:rPr lang="en-GB" b="0" i="0" dirty="0">
                <a:solidFill>
                  <a:srgbClr val="000000"/>
                </a:solidFill>
                <a:effectLst/>
                <a:latin typeface="Verdana" panose="020B0604030504040204" pitchFamily="34" charset="0"/>
              </a:rPr>
              <a:t>, a man who is clearly an effective evangelist, he is described as, “full of the Holy Spirit”!</a:t>
            </a:r>
          </a:p>
          <a:p>
            <a:pPr marL="0" marR="0" lvl="0" indent="0" defTabSz="457200" eaLnBrk="1" fontAlgn="auto" latinLnBrk="0" hangingPunct="1">
              <a:lnSpc>
                <a:spcPct val="125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As I searched through the NT looking at the many times individuals were described as “filled with” or “full of” the Holy Spirit I wondered, ‘did this mean that only some people were filled?’ But look again at Acts 4:31.</a:t>
            </a:r>
          </a:p>
          <a:p>
            <a:pPr marL="0" marR="0" lvl="0" indent="0" defTabSz="457200" eaLnBrk="1" fontAlgn="auto" latinLnBrk="0" hangingPunct="1">
              <a:lnSpc>
                <a:spcPct val="125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&gt;&gt;&gt;</a:t>
            </a:r>
          </a:p>
          <a:p>
            <a:pPr marL="0" marR="0" lvl="0" indent="0" defTabSz="457200" eaLnBrk="1" fontAlgn="auto" latinLnBrk="0" hangingPunct="1">
              <a:lnSpc>
                <a:spcPct val="125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“They were ALL filled”!!!</a:t>
            </a:r>
          </a:p>
          <a:p>
            <a:pPr marL="0" marR="0" lvl="0" indent="0" defTabSz="457200" eaLnBrk="1" fontAlgn="auto" latinLnBrk="0" hangingPunct="1">
              <a:lnSpc>
                <a:spcPct val="125000"/>
              </a:lnSpc>
              <a:spcBef>
                <a:spcPts val="0"/>
              </a:spcBef>
              <a:spcAft>
                <a:spcPts val="0"/>
              </a:spcAft>
              <a:buClrTx/>
              <a:buSzTx/>
              <a:buFontTx/>
              <a:buNone/>
              <a:tabLst/>
              <a:defRPr/>
            </a:pPr>
            <a:endParaRPr lang="en-GB" dirty="0">
              <a:solidFill>
                <a:srgbClr val="000000"/>
              </a:solidFill>
              <a:effectLst/>
              <a:latin typeface="Verdana" panose="020B0604030504040204" pitchFamily="34" charset="0"/>
            </a:endParaRPr>
          </a:p>
          <a:p>
            <a:pPr marL="0" marR="0" lvl="0" indent="0" defTabSz="457200" eaLnBrk="1" fontAlgn="auto" latinLnBrk="0" hangingPunct="1">
              <a:lnSpc>
                <a:spcPct val="125000"/>
              </a:lnSpc>
              <a:spcBef>
                <a:spcPts val="0"/>
              </a:spcBef>
              <a:spcAft>
                <a:spcPts val="0"/>
              </a:spcAft>
              <a:buClrTx/>
              <a:buSzTx/>
              <a:buFontTx/>
              <a:buNone/>
              <a:tabLst/>
              <a:defRPr/>
            </a:pPr>
            <a:endParaRPr lang="en-GB" dirty="0">
              <a:solidFill>
                <a:srgbClr val="000000"/>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xmlns="" val="46370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Now looking at some examples of how the Christian’s fulfilled Christ’s command to spread the message about him, we see references like:</a:t>
            </a:r>
          </a:p>
          <a:p>
            <a:r>
              <a:rPr lang="en-GB" sz="1400" dirty="0"/>
              <a:t>&gt;&gt;&gt;</a:t>
            </a:r>
          </a:p>
          <a:p>
            <a:r>
              <a:rPr lang="en-GB" sz="1400" dirty="0" smtClean="0"/>
              <a:t>Back </a:t>
            </a:r>
            <a:r>
              <a:rPr lang="en-GB" sz="1400" dirty="0"/>
              <a:t>in Acts 6 we have further references to Stephen. In verse 8, he is described as, “full of God‘s grace and power”. A phrase that I believe is synonymous with being, “full of the Spirit”. As ever, there is plenty of opposition to the message and thus to its messenger. Notice that in v10, we read that his detractors, “could not stand up against the wisdom the Spirit gave him.” This, again reminds us that the “empowering” of the Spirit is displayed in many different ways.</a:t>
            </a:r>
          </a:p>
          <a:p>
            <a:r>
              <a:rPr lang="en-GB" sz="1400" dirty="0"/>
              <a:t>&gt;&gt;&gt;</a:t>
            </a:r>
          </a:p>
          <a:p>
            <a:r>
              <a:rPr lang="en-GB" sz="1400" dirty="0"/>
              <a:t>When writing to the believers in Thessalonica, Paul says in 1 </a:t>
            </a:r>
            <a:r>
              <a:rPr lang="en-GB" sz="1400" dirty="0" err="1"/>
              <a:t>Thess</a:t>
            </a:r>
            <a:r>
              <a:rPr lang="en-GB" sz="1400" dirty="0"/>
              <a:t> 1:</a:t>
            </a:r>
            <a:r>
              <a:rPr lang="en-GB" sz="1400" dirty="0" smtClean="0"/>
              <a:t>5</a:t>
            </a:r>
            <a:endParaRPr lang="en-GB" sz="1400" dirty="0"/>
          </a:p>
          <a:p>
            <a:r>
              <a:rPr lang="en-GB" sz="1400" dirty="0"/>
              <a:t>“our gospel came to you not simply with words but also </a:t>
            </a:r>
            <a:r>
              <a:rPr lang="en-GB" sz="1400" b="1" dirty="0">
                <a:solidFill>
                  <a:srgbClr val="FF0006"/>
                </a:solidFill>
              </a:rPr>
              <a:t>with power, with the Holy Spirit</a:t>
            </a:r>
            <a:r>
              <a:rPr lang="en-GB" sz="1400" dirty="0"/>
              <a:t> and deep conviction. You know how we lived among you for your sake.”</a:t>
            </a:r>
          </a:p>
          <a:p>
            <a:r>
              <a:rPr lang="en-GB" sz="1400" dirty="0"/>
              <a:t>Here it might seem that “power” and “deep conviction” are separate from “the Holy Spirit” but I don’t think that’s what Paul is saying. The “power” is the Spirit’s and it He who brings the “deep conviction“. Remember Jesus‘ words in John 16:</a:t>
            </a:r>
          </a:p>
          <a:p>
            <a:pPr marL="0" marR="0" lvl="0" indent="0" defTabSz="457200" eaLnBrk="1" fontAlgn="auto" latinLnBrk="0" hangingPunct="1">
              <a:lnSpc>
                <a:spcPct val="125000"/>
              </a:lnSpc>
              <a:spcBef>
                <a:spcPts val="0"/>
              </a:spcBef>
              <a:spcAft>
                <a:spcPts val="0"/>
              </a:spcAft>
              <a:buClrTx/>
              <a:buSzTx/>
              <a:buFontTx/>
              <a:buNone/>
              <a:tabLst/>
              <a:defRPr/>
            </a:pPr>
            <a:r>
              <a:rPr lang="en-GB" sz="1400" dirty="0"/>
              <a:t>“</a:t>
            </a:r>
            <a:r>
              <a:rPr lang="en-GB" sz="1400" b="0" i="0" baseline="30000" dirty="0">
                <a:solidFill>
                  <a:srgbClr val="000000"/>
                </a:solidFill>
                <a:effectLst/>
                <a:latin typeface="Verdana" panose="020B0604030504040204" pitchFamily="34" charset="0"/>
              </a:rPr>
              <a:t>8</a:t>
            </a:r>
            <a:r>
              <a:rPr lang="en-GB" sz="1400" b="0" i="0" dirty="0">
                <a:solidFill>
                  <a:srgbClr val="000000"/>
                </a:solidFill>
                <a:effectLst/>
                <a:latin typeface="Verdana" panose="020B0604030504040204" pitchFamily="34" charset="0"/>
              </a:rPr>
              <a:t>When he comes, he will prove the world to be in the wrong about sin and righteousness and judgment: </a:t>
            </a:r>
            <a:r>
              <a:rPr lang="en-GB" sz="1400" b="0" i="0" baseline="30000" dirty="0">
                <a:solidFill>
                  <a:srgbClr val="000000"/>
                </a:solidFill>
                <a:effectLst/>
                <a:latin typeface="Verdana" panose="020B0604030504040204" pitchFamily="34" charset="0"/>
              </a:rPr>
              <a:t>9</a:t>
            </a:r>
            <a:r>
              <a:rPr lang="en-GB" sz="1400" b="0" i="0" dirty="0">
                <a:solidFill>
                  <a:srgbClr val="000000"/>
                </a:solidFill>
                <a:effectLst/>
                <a:latin typeface="Verdana" panose="020B0604030504040204" pitchFamily="34" charset="0"/>
              </a:rPr>
              <a:t>about sin, because people do not believe in me; </a:t>
            </a:r>
            <a:r>
              <a:rPr lang="en-GB" sz="1400" b="0" i="0" baseline="30000" dirty="0">
                <a:solidFill>
                  <a:srgbClr val="000000"/>
                </a:solidFill>
                <a:effectLst/>
                <a:latin typeface="Verdana" panose="020B0604030504040204" pitchFamily="34" charset="0"/>
              </a:rPr>
              <a:t>10</a:t>
            </a:r>
            <a:r>
              <a:rPr lang="en-GB" sz="1400" b="0" i="0" dirty="0">
                <a:solidFill>
                  <a:srgbClr val="000000"/>
                </a:solidFill>
                <a:effectLst/>
                <a:latin typeface="Verdana" panose="020B0604030504040204" pitchFamily="34" charset="0"/>
              </a:rPr>
              <a:t>about righteousness, because I am going to the Father, where you can see me no longer; </a:t>
            </a:r>
            <a:r>
              <a:rPr lang="en-GB" sz="1400" b="0" i="0" baseline="30000" dirty="0">
                <a:solidFill>
                  <a:srgbClr val="000000"/>
                </a:solidFill>
                <a:effectLst/>
                <a:latin typeface="Verdana" panose="020B0604030504040204" pitchFamily="34" charset="0"/>
              </a:rPr>
              <a:t>11</a:t>
            </a:r>
            <a:r>
              <a:rPr lang="en-GB" sz="1400" b="0" i="0" dirty="0">
                <a:solidFill>
                  <a:srgbClr val="000000"/>
                </a:solidFill>
                <a:effectLst/>
                <a:latin typeface="Verdana" panose="020B0604030504040204" pitchFamily="34" charset="0"/>
              </a:rPr>
              <a:t>and about judgment, because the prince of this world now stands condemned.”</a:t>
            </a:r>
            <a:endParaRPr lang="en-GB" sz="140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xmlns="" val="183907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Again there are plenty of NT references to the LEADING of the Holy Spirit in the ongoing work of witness, or evangelism as we usually refer to it today</a:t>
            </a:r>
            <a:r>
              <a:rPr lang="en-GB" sz="1400" dirty="0" smtClean="0"/>
              <a:t>. &gt;</a:t>
            </a:r>
            <a:r>
              <a:rPr lang="en-GB" sz="1400" dirty="0"/>
              <a:t>&gt;&gt;</a:t>
            </a:r>
          </a:p>
          <a:p>
            <a:r>
              <a:rPr lang="en-GB" sz="1400" dirty="0"/>
              <a:t>In Acts 8, Philip is led by the Spirit in a number of </a:t>
            </a:r>
            <a:r>
              <a:rPr lang="en-GB" sz="1400" dirty="0" smtClean="0"/>
              <a:t>ways.</a:t>
            </a:r>
            <a:r>
              <a:rPr lang="en-GB" sz="1400" baseline="0" dirty="0" smtClean="0"/>
              <a:t> </a:t>
            </a:r>
            <a:r>
              <a:rPr lang="en-GB" sz="1400" dirty="0" smtClean="0"/>
              <a:t>In </a:t>
            </a:r>
            <a:r>
              <a:rPr lang="en-GB" sz="1400" dirty="0"/>
              <a:t>V 29, the Spirit SPEAKS to him to tell him where to go and what to do. Was this an audible voice or not – we don’t know!</a:t>
            </a:r>
          </a:p>
          <a:p>
            <a:r>
              <a:rPr lang="en-GB" sz="1400" dirty="0"/>
              <a:t>After Philp has explained the scriptures to  the travelling foreign dignitary he asks to be baptised</a:t>
            </a:r>
            <a:r>
              <a:rPr lang="en-GB" sz="1400" dirty="0" smtClean="0"/>
              <a:t>.  &gt;</a:t>
            </a:r>
            <a:r>
              <a:rPr lang="en-GB" sz="1400" dirty="0"/>
              <a:t>&gt;&gt;</a:t>
            </a:r>
          </a:p>
          <a:p>
            <a:r>
              <a:rPr lang="en-GB" sz="1400" dirty="0"/>
              <a:t>Then the Holy Spirit transports him away – no ticket or seat apparently required</a:t>
            </a:r>
            <a:r>
              <a:rPr lang="en-GB" sz="1400" dirty="0" smtClean="0"/>
              <a:t>.</a:t>
            </a:r>
          </a:p>
          <a:p>
            <a:r>
              <a:rPr lang="en-GB" sz="1400" dirty="0" smtClean="0"/>
              <a:t>&gt;&gt;&gt;</a:t>
            </a:r>
            <a:endParaRPr lang="en-GB" sz="1400" dirty="0"/>
          </a:p>
          <a:p>
            <a:r>
              <a:rPr lang="en-GB" sz="1400" dirty="0"/>
              <a:t>In Acts 13</a:t>
            </a:r>
          </a:p>
          <a:p>
            <a:r>
              <a:rPr lang="en-GB" sz="1400" dirty="0" smtClean="0"/>
              <a:t>The </a:t>
            </a:r>
            <a:r>
              <a:rPr lang="en-GB" sz="1400" dirty="0"/>
              <a:t>church in Antioch is meeting together</a:t>
            </a:r>
            <a:r>
              <a:rPr lang="en-GB" sz="1400" dirty="0" smtClean="0"/>
              <a:t>.</a:t>
            </a:r>
            <a:r>
              <a:rPr lang="en-GB" sz="1400" baseline="0" dirty="0" smtClean="0"/>
              <a:t> “</a:t>
            </a:r>
            <a:r>
              <a:rPr lang="en-GB" sz="1400" baseline="31999" dirty="0" smtClean="0"/>
              <a:t>2</a:t>
            </a:r>
            <a:r>
              <a:rPr lang="en-GB" sz="1400" dirty="0" smtClean="0"/>
              <a:t>While </a:t>
            </a:r>
            <a:r>
              <a:rPr lang="en-GB" sz="1400" dirty="0"/>
              <a:t>they were worshiping the Lord and fasting, </a:t>
            </a:r>
            <a:r>
              <a:rPr lang="en-GB" sz="1400" b="1" dirty="0">
                <a:solidFill>
                  <a:srgbClr val="0019FF"/>
                </a:solidFill>
              </a:rPr>
              <a:t>the Holy Spirit said</a:t>
            </a:r>
            <a:r>
              <a:rPr lang="en-GB" sz="1400" dirty="0"/>
              <a:t>, “Set apart for me Barnabas and Saul for the work to which I have called them.” </a:t>
            </a:r>
            <a:r>
              <a:rPr lang="en-GB" sz="1400" baseline="31999" dirty="0"/>
              <a:t>3</a:t>
            </a:r>
            <a:r>
              <a:rPr lang="en-GB" sz="1400" dirty="0"/>
              <a:t>So after they had fasted and prayed, they placed their hands on them and sent them off.</a:t>
            </a:r>
          </a:p>
          <a:p>
            <a:r>
              <a:rPr lang="en-GB" sz="1400" dirty="0"/>
              <a:t>Here again, the Holy Spirit LEADS by “speaking”! He chooses who he wants to be specially commissioned evangelists. Interestingly it’s “Spirit filled” </a:t>
            </a:r>
            <a:r>
              <a:rPr lang="en-GB" sz="1400" dirty="0" err="1"/>
              <a:t>Barnabus</a:t>
            </a:r>
            <a:r>
              <a:rPr lang="en-GB" sz="1400" dirty="0"/>
              <a:t> and his (then) junior partner Saul, better known as the apostle Paul.</a:t>
            </a:r>
          </a:p>
          <a:p>
            <a:r>
              <a:rPr lang="en-GB" sz="1400" dirty="0"/>
              <a:t>Later (e.g. In Acts 16) we read of Paul and his colleagues being led, first by the Spirit blocking their plans and then directing them in another way.</a:t>
            </a:r>
          </a:p>
        </p:txBody>
      </p:sp>
    </p:spTree>
    <p:extLst>
      <p:ext uri="{BB962C8B-B14F-4D97-AF65-F5344CB8AC3E}">
        <p14:creationId xmlns:p14="http://schemas.microsoft.com/office/powerpoint/2010/main" xmlns="" val="263992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Of course, these themes </a:t>
            </a:r>
            <a:r>
              <a:rPr lang="en-GB" sz="1600" dirty="0" smtClean="0"/>
              <a:t>of being FILLED, EMPOWERED and LED by the Holy Spirit recur </a:t>
            </a:r>
            <a:r>
              <a:rPr lang="en-GB" sz="1600" dirty="0"/>
              <a:t>throughout the New Testament</a:t>
            </a:r>
            <a:r>
              <a:rPr lang="en-GB" sz="1600" dirty="0" smtClean="0"/>
              <a:t>. I just want to look in a little more detail at one of them.</a:t>
            </a:r>
            <a:endParaRPr lang="en-GB" sz="1600" dirty="0"/>
          </a:p>
        </p:txBody>
      </p:sp>
    </p:spTree>
    <p:extLst>
      <p:ext uri="{BB962C8B-B14F-4D97-AF65-F5344CB8AC3E}">
        <p14:creationId xmlns:p14="http://schemas.microsoft.com/office/powerpoint/2010/main" xmlns="" val="272505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C</a:t>
            </a:r>
            <a:r>
              <a:rPr lang="en-GB" sz="1600" baseline="0" dirty="0" smtClean="0"/>
              <a:t>onsidering these things over the last few weeks has simply re-affirmed my view that the key to living as Jesus calls us to is to be “Filled by the Spirit” or perhaps more Biblically, Filled with the Spirit”. But what does this mean and how are we to understand it?</a:t>
            </a:r>
          </a:p>
          <a:p>
            <a:r>
              <a:rPr lang="en-GB" sz="1600" baseline="0" dirty="0" smtClean="0"/>
              <a:t>&gt;&gt;&gt;</a:t>
            </a:r>
          </a:p>
          <a:p>
            <a:r>
              <a:rPr lang="en-GB" sz="1600" baseline="0" dirty="0" smtClean="0"/>
              <a:t>A common way in which Filling by/or/with the Holy Spirit is described is by a picture of a vessel containing some liquid. Being filled is pictured, understandably, as a full vessel </a:t>
            </a:r>
            <a:r>
              <a:rPr lang="mr-IN" sz="1600" baseline="0" dirty="0" smtClean="0"/>
              <a:t>–</a:t>
            </a:r>
            <a:r>
              <a:rPr lang="en-GB" sz="1600" baseline="0" dirty="0" smtClean="0"/>
              <a:t> often so that it runs over. This is not an incorrect picture but perhaps its not as helpful as it might be.</a:t>
            </a:r>
            <a:endParaRPr lang="en-GB" sz="1600" dirty="0"/>
          </a:p>
        </p:txBody>
      </p:sp>
    </p:spTree>
    <p:extLst>
      <p:ext uri="{BB962C8B-B14F-4D97-AF65-F5344CB8AC3E}">
        <p14:creationId xmlns:p14="http://schemas.microsoft.com/office/powerpoint/2010/main" xmlns="" val="39565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Master #3">
    <p:spTree>
      <p:nvGrpSpPr>
        <p:cNvPr id="1" name=""/>
        <p:cNvGrpSpPr/>
        <p:nvPr/>
      </p:nvGrpSpPr>
      <p:grpSpPr>
        <a:xfrm>
          <a:off x="0" y="0"/>
          <a:ext cx="0" cy="0"/>
          <a:chOff x="0" y="0"/>
          <a:chExt cx="0" cy="0"/>
        </a:xfrm>
      </p:grpSpPr>
      <p:sp>
        <p:nvSpPr>
          <p:cNvPr id="16" name="Title Text"/>
          <p:cNvSpPr>
            <a:spLocks noGrp="1"/>
          </p:cNvSpPr>
          <p:nvPr>
            <p:ph type="title"/>
          </p:nvPr>
        </p:nvSpPr>
        <p:spPr>
          <a:prstGeom prst="rect">
            <a:avLst/>
          </a:prstGeom>
        </p:spPr>
        <p:txBody>
          <a:bodyPr/>
          <a:lstStyle/>
          <a:p>
            <a:r>
              <a:t>Title Text</a:t>
            </a:r>
          </a:p>
        </p:txBody>
      </p:sp>
      <p:sp>
        <p:nvSpPr>
          <p:cNvPr id="1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 name="Rectangle"/>
          <p:cNvSpPr>
            <a:spLocks noGrp="1"/>
          </p:cNvSpPr>
          <p:nvPr>
            <p:ph type="body" sz="quarter" idx="13"/>
          </p:nvPr>
        </p:nvSpPr>
        <p:spPr>
          <a:xfrm>
            <a:off x="0" y="812801"/>
            <a:ext cx="12420599" cy="1346200"/>
          </a:xfrm>
          <a:prstGeom prst="rect">
            <a:avLst/>
          </a:prstGeom>
          <a:solidFill>
            <a:srgbClr val="218ECE"/>
          </a:solidFill>
        </p:spPr>
        <p:txBody>
          <a:bodyPr lIns="38098" tIns="38098" rIns="38098" bIns="38098" anchor="ctr">
            <a:noAutofit/>
          </a:bodyPr>
          <a:lstStyle>
            <a:lvl1pPr marL="0" indent="0" algn="ctr" defTabSz="65023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marL="0" indent="0" algn="ctr" defTabSz="45720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Master #4">
    <p:spTree>
      <p:nvGrpSpPr>
        <p:cNvPr id="1" name=""/>
        <p:cNvGrpSpPr/>
        <p:nvPr/>
      </p:nvGrpSpPr>
      <p:grpSpPr>
        <a:xfrm>
          <a:off x="0" y="0"/>
          <a:ext cx="0" cy="0"/>
          <a:chOff x="0" y="0"/>
          <a:chExt cx="0" cy="0"/>
        </a:xfrm>
      </p:grpSpPr>
      <p:sp>
        <p:nvSpPr>
          <p:cNvPr id="26" name="Rectangle"/>
          <p:cNvSpPr/>
          <p:nvPr/>
        </p:nvSpPr>
        <p:spPr>
          <a:xfrm>
            <a:off x="0" y="812801"/>
            <a:ext cx="12420599" cy="1346200"/>
          </a:xfrm>
          <a:prstGeom prst="rect">
            <a:avLst/>
          </a:prstGeom>
          <a:solidFill>
            <a:srgbClr val="218ECE"/>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 name="Title Text"/>
          <p:cNvSpPr>
            <a:spLocks noGrp="1"/>
          </p:cNvSpPr>
          <p:nvPr>
            <p:ph type="title"/>
          </p:nvPr>
        </p:nvSpPr>
        <p:spPr>
          <a:prstGeom prst="rect">
            <a:avLst/>
          </a:prstGeom>
        </p:spPr>
        <p:txBody>
          <a:bodyPr/>
          <a:lstStyle>
            <a:lvl1pPr>
              <a:defRPr sz="6400">
                <a:latin typeface="Helvetica Light"/>
                <a:ea typeface="Helvetica Light"/>
                <a:cs typeface="Helvetica Light"/>
                <a:sym typeface="Helvetica Light"/>
              </a:defRPr>
            </a:lvl1pPr>
          </a:lstStyle>
          <a:p>
            <a:r>
              <a:t>Title Text</a:t>
            </a:r>
          </a:p>
        </p:txBody>
      </p:sp>
      <p:sp>
        <p:nvSpPr>
          <p:cNvPr id="2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Master #4 copy">
    <p:spTree>
      <p:nvGrpSpPr>
        <p:cNvPr id="1" name=""/>
        <p:cNvGrpSpPr/>
        <p:nvPr/>
      </p:nvGrpSpPr>
      <p:grpSpPr>
        <a:xfrm>
          <a:off x="0" y="0"/>
          <a:ext cx="0" cy="0"/>
          <a:chOff x="0" y="0"/>
          <a:chExt cx="0" cy="0"/>
        </a:xfrm>
      </p:grpSpPr>
      <p:sp>
        <p:nvSpPr>
          <p:cNvPr id="35"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 name="Rectangle"/>
          <p:cNvSpPr/>
          <p:nvPr/>
        </p:nvSpPr>
        <p:spPr>
          <a:xfrm>
            <a:off x="0" y="0"/>
            <a:ext cx="13004800" cy="9753600"/>
          </a:xfrm>
          <a:prstGeom prst="rect">
            <a:avLst/>
          </a:prstGeom>
          <a:solidFill>
            <a:srgbClr val="F2F2F2"/>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 name="Rectangle"/>
          <p:cNvSpPr/>
          <p:nvPr/>
        </p:nvSpPr>
        <p:spPr>
          <a:xfrm>
            <a:off x="0" y="0"/>
            <a:ext cx="13004800" cy="9753600"/>
          </a:xfrm>
          <a:prstGeom prst="rect">
            <a:avLst/>
          </a:prstGeom>
          <a:solidFill>
            <a:srgbClr val="474645"/>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 name="Rectangle"/>
          <p:cNvSpPr/>
          <p:nvPr/>
        </p:nvSpPr>
        <p:spPr>
          <a:xfrm>
            <a:off x="304801" y="812800"/>
            <a:ext cx="12395200" cy="8128000"/>
          </a:xfrm>
          <a:prstGeom prst="rect">
            <a:avLst/>
          </a:prstGeom>
          <a:solidFill>
            <a:srgbClr val="FFFFFF"/>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 name="Title Text"/>
          <p:cNvSpPr>
            <a:spLocks noGrp="1"/>
          </p:cNvSpPr>
          <p:nvPr>
            <p:ph type="title"/>
          </p:nvPr>
        </p:nvSpPr>
        <p:spPr>
          <a:prstGeom prst="rect">
            <a:avLst/>
          </a:prstGeom>
        </p:spPr>
        <p:txBody>
          <a:bodyPr/>
          <a:lstStyle>
            <a:lvl1pPr>
              <a:defRPr sz="6400">
                <a:latin typeface="Helvetica Light"/>
                <a:ea typeface="Helvetica Light"/>
                <a:cs typeface="Helvetica Light"/>
                <a:sym typeface="Helvetica Light"/>
              </a:defRPr>
            </a:lvl1pPr>
          </a:lstStyle>
          <a:p>
            <a:r>
              <a:t>Title Text</a:t>
            </a:r>
          </a:p>
        </p:txBody>
      </p:sp>
      <p:sp>
        <p:nvSpPr>
          <p:cNvPr id="41" name="Rectangle"/>
          <p:cNvSpPr>
            <a:spLocks noGrp="1"/>
          </p:cNvSpPr>
          <p:nvPr>
            <p:ph type="body" idx="13"/>
          </p:nvPr>
        </p:nvSpPr>
        <p:spPr>
          <a:xfrm rot="21230458">
            <a:off x="-868477" y="586751"/>
            <a:ext cx="14452601" cy="6261102"/>
          </a:xfrm>
          <a:prstGeom prst="rect">
            <a:avLst/>
          </a:prstGeom>
          <a:solidFill>
            <a:srgbClr val="218ECE"/>
          </a:solidFill>
        </p:spPr>
        <p:txBody>
          <a:bodyPr lIns="38098" tIns="38098" rIns="38098" bIns="38098" anchor="ctr">
            <a:noAutofit/>
          </a:bodyPr>
          <a:lstStyle>
            <a:lvl1pPr marL="0" indent="0" algn="ctr" defTabSz="65023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marL="0" indent="0" algn="ctr" defTabSz="45720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Office Theme">
    <p:spTree>
      <p:nvGrpSpPr>
        <p:cNvPr id="1" name=""/>
        <p:cNvGrpSpPr/>
        <p:nvPr/>
      </p:nvGrpSpPr>
      <p:grpSpPr>
        <a:xfrm>
          <a:off x="0" y="0"/>
          <a:ext cx="0" cy="0"/>
          <a:chOff x="0" y="0"/>
          <a:chExt cx="0" cy="0"/>
        </a:xfrm>
      </p:grpSpPr>
      <p:sp>
        <p:nvSpPr>
          <p:cNvPr id="49" name="Slide Number"/>
          <p:cNvSpPr>
            <a:spLocks noGrp="1"/>
          </p:cNvSpPr>
          <p:nvPr>
            <p:ph type="sldNum" sz="quarter" idx="2"/>
          </p:nvPr>
        </p:nvSpPr>
        <p:spPr>
          <a:xfrm>
            <a:off x="6120087" y="9283700"/>
            <a:ext cx="764628" cy="759177"/>
          </a:xfrm>
          <a:prstGeom prst="rect">
            <a:avLst/>
          </a:prstGeom>
        </p:spPr>
        <p:txBody>
          <a:bodyPr/>
          <a:lstStyle>
            <a:lvl1pPr>
              <a:defRPr sz="4300">
                <a:uFill>
                  <a:solidFill>
                    <a:srgbClr val="000000"/>
                  </a:solidFill>
                </a:uFill>
                <a:latin typeface="Gill Sans"/>
                <a:ea typeface="Gill Sans"/>
                <a:cs typeface="Gill Sans"/>
                <a:sym typeface="Gill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Master #3">
    <p:spTree>
      <p:nvGrpSpPr>
        <p:cNvPr id="1" name=""/>
        <p:cNvGrpSpPr/>
        <p:nvPr/>
      </p:nvGrpSpPr>
      <p:grpSpPr>
        <a:xfrm>
          <a:off x="0" y="0"/>
          <a:ext cx="0" cy="0"/>
          <a:chOff x="0" y="0"/>
          <a:chExt cx="0" cy="0"/>
        </a:xfrm>
      </p:grpSpPr>
      <p:sp>
        <p:nvSpPr>
          <p:cNvPr id="56"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 name="Rectangle"/>
          <p:cNvSpPr/>
          <p:nvPr/>
        </p:nvSpPr>
        <p:spPr>
          <a:xfrm>
            <a:off x="0" y="0"/>
            <a:ext cx="13004800" cy="9753600"/>
          </a:xfrm>
          <a:prstGeom prst="rect">
            <a:avLst/>
          </a:prstGeom>
          <a:solidFill>
            <a:srgbClr val="F2F2F2"/>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 name="Rectangle"/>
          <p:cNvSpPr/>
          <p:nvPr/>
        </p:nvSpPr>
        <p:spPr>
          <a:xfrm>
            <a:off x="0" y="0"/>
            <a:ext cx="13004800" cy="9753600"/>
          </a:xfrm>
          <a:prstGeom prst="rect">
            <a:avLst/>
          </a:prstGeom>
          <a:solidFill>
            <a:srgbClr val="373635"/>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 name="Rectangle"/>
          <p:cNvSpPr/>
          <p:nvPr/>
        </p:nvSpPr>
        <p:spPr>
          <a:xfrm>
            <a:off x="304801" y="812800"/>
            <a:ext cx="12395200" cy="8128000"/>
          </a:xfrm>
          <a:prstGeom prst="rect">
            <a:avLst/>
          </a:prstGeom>
          <a:solidFill>
            <a:srgbClr val="FFFFFF"/>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 name="Rectangle"/>
          <p:cNvSpPr>
            <a:spLocks noGrp="1"/>
          </p:cNvSpPr>
          <p:nvPr>
            <p:ph type="body" sz="quarter" idx="13"/>
          </p:nvPr>
        </p:nvSpPr>
        <p:spPr>
          <a:xfrm>
            <a:off x="0" y="812801"/>
            <a:ext cx="12420599" cy="1346200"/>
          </a:xfrm>
          <a:prstGeom prst="rect">
            <a:avLst/>
          </a:prstGeom>
          <a:solidFill>
            <a:srgbClr val="218ECE"/>
          </a:solidFill>
        </p:spPr>
        <p:txBody>
          <a:bodyPr lIns="38098" tIns="38098" rIns="38098" bIns="38098" anchor="ctr">
            <a:noAutofit/>
          </a:bodyPr>
          <a:lstStyle>
            <a:lvl1pPr marL="0" indent="0" algn="ctr" defTabSz="65023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marL="0" indent="0" algn="ctr" defTabSz="45720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 name="Title Text"/>
          <p:cNvSpPr>
            <a:spLocks noGrp="1"/>
          </p:cNvSpPr>
          <p:nvPr>
            <p:ph type="title"/>
          </p:nvPr>
        </p:nvSpPr>
        <p:spPr>
          <a:prstGeom prst="rect">
            <a:avLst/>
          </a:prstGeom>
        </p:spPr>
        <p:txBody>
          <a:bodyPr/>
          <a:lstStyle/>
          <a:p>
            <a:r>
              <a:t>Title Text</a:t>
            </a:r>
          </a:p>
        </p:txBody>
      </p:sp>
      <p:sp>
        <p:nvSpPr>
          <p:cNvPr id="6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a:spLocks noGrp="1"/>
          </p:cNvSpPr>
          <p:nvPr>
            <p:ph type="sldNum" sz="quarter" idx="2"/>
          </p:nvPr>
        </p:nvSpPr>
        <p:spPr>
          <a:xfrm>
            <a:off x="6470864" y="9245599"/>
            <a:ext cx="418877" cy="38710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Master #3">
    <p:spTree>
      <p:nvGrpSpPr>
        <p:cNvPr id="1" name=""/>
        <p:cNvGrpSpPr/>
        <p:nvPr/>
      </p:nvGrpSpPr>
      <p:grpSpPr>
        <a:xfrm>
          <a:off x="0" y="0"/>
          <a:ext cx="0" cy="0"/>
          <a:chOff x="0" y="0"/>
          <a:chExt cx="0" cy="0"/>
        </a:xfrm>
      </p:grpSpPr>
      <p:sp>
        <p:nvSpPr>
          <p:cNvPr id="71"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2"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 name="Rectangle"/>
          <p:cNvSpPr/>
          <p:nvPr/>
        </p:nvSpPr>
        <p:spPr>
          <a:xfrm>
            <a:off x="0" y="0"/>
            <a:ext cx="13004800" cy="9753600"/>
          </a:xfrm>
          <a:prstGeom prst="rect">
            <a:avLst/>
          </a:prstGeom>
          <a:solidFill>
            <a:srgbClr val="F2F2F2"/>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 name="Rectangle"/>
          <p:cNvSpPr/>
          <p:nvPr/>
        </p:nvSpPr>
        <p:spPr>
          <a:xfrm>
            <a:off x="0" y="0"/>
            <a:ext cx="13004800" cy="9753600"/>
          </a:xfrm>
          <a:prstGeom prst="rect">
            <a:avLst/>
          </a:prstGeom>
          <a:solidFill>
            <a:srgbClr val="373635"/>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 name="Rectangle"/>
          <p:cNvSpPr/>
          <p:nvPr/>
        </p:nvSpPr>
        <p:spPr>
          <a:xfrm>
            <a:off x="304801" y="812800"/>
            <a:ext cx="12395200" cy="8128000"/>
          </a:xfrm>
          <a:prstGeom prst="rect">
            <a:avLst/>
          </a:prstGeom>
          <a:solidFill>
            <a:srgbClr val="FFFFFF"/>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 name="Rectangle"/>
          <p:cNvSpPr>
            <a:spLocks noGrp="1"/>
          </p:cNvSpPr>
          <p:nvPr>
            <p:ph type="body" sz="quarter" idx="13"/>
          </p:nvPr>
        </p:nvSpPr>
        <p:spPr>
          <a:xfrm>
            <a:off x="0" y="812801"/>
            <a:ext cx="12420599" cy="1346200"/>
          </a:xfrm>
          <a:prstGeom prst="rect">
            <a:avLst/>
          </a:prstGeom>
          <a:solidFill>
            <a:srgbClr val="218ECE"/>
          </a:solidFill>
        </p:spPr>
        <p:txBody>
          <a:bodyPr lIns="38098" tIns="38098" rIns="38098" bIns="38098" anchor="ctr">
            <a:noAutofit/>
          </a:bodyPr>
          <a:lstStyle>
            <a:lvl1pPr marL="0" indent="0" algn="ctr" defTabSz="65023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marL="0" indent="0" algn="ctr" defTabSz="45720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 name="Title Text"/>
          <p:cNvSpPr>
            <a:spLocks noGrp="1"/>
          </p:cNvSpPr>
          <p:nvPr>
            <p:ph type="title"/>
          </p:nvPr>
        </p:nvSpPr>
        <p:spPr>
          <a:prstGeom prst="rect">
            <a:avLst/>
          </a:prstGeom>
        </p:spPr>
        <p:txBody>
          <a:bodyPr/>
          <a:lstStyle/>
          <a:p>
            <a:r>
              <a:t>Title Text</a:t>
            </a:r>
          </a:p>
        </p:txBody>
      </p:sp>
      <p:sp>
        <p:nvSpPr>
          <p:cNvPr id="7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a:spLocks noGrp="1"/>
          </p:cNvSpPr>
          <p:nvPr>
            <p:ph type="sldNum" sz="quarter" idx="2"/>
          </p:nvPr>
        </p:nvSpPr>
        <p:spPr>
          <a:xfrm>
            <a:off x="6470864" y="9245599"/>
            <a:ext cx="418877" cy="38710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ster #4 copy">
    <p:spTree>
      <p:nvGrpSpPr>
        <p:cNvPr id="1" name=""/>
        <p:cNvGrpSpPr/>
        <p:nvPr/>
      </p:nvGrpSpPr>
      <p:grpSpPr>
        <a:xfrm>
          <a:off x="0" y="0"/>
          <a:ext cx="0" cy="0"/>
          <a:chOff x="0" y="0"/>
          <a:chExt cx="0" cy="0"/>
        </a:xfrm>
      </p:grpSpPr>
      <p:sp>
        <p:nvSpPr>
          <p:cNvPr id="86"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7"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8" name="Rectangle"/>
          <p:cNvSpPr/>
          <p:nvPr/>
        </p:nvSpPr>
        <p:spPr>
          <a:xfrm>
            <a:off x="0" y="0"/>
            <a:ext cx="13004800" cy="9753600"/>
          </a:xfrm>
          <a:prstGeom prst="rect">
            <a:avLst/>
          </a:prstGeom>
          <a:solidFill>
            <a:srgbClr val="F2F2F2"/>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9" name="Rectangle"/>
          <p:cNvSpPr/>
          <p:nvPr/>
        </p:nvSpPr>
        <p:spPr>
          <a:xfrm>
            <a:off x="0" y="0"/>
            <a:ext cx="13004800" cy="9753600"/>
          </a:xfrm>
          <a:prstGeom prst="rect">
            <a:avLst/>
          </a:prstGeom>
          <a:solidFill>
            <a:srgbClr val="474645"/>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0" name="Rectangle"/>
          <p:cNvSpPr/>
          <p:nvPr/>
        </p:nvSpPr>
        <p:spPr>
          <a:xfrm>
            <a:off x="304801" y="812800"/>
            <a:ext cx="12395200" cy="8128000"/>
          </a:xfrm>
          <a:prstGeom prst="rect">
            <a:avLst/>
          </a:prstGeom>
          <a:solidFill>
            <a:srgbClr val="FFFFFF"/>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1" name="Rectangle"/>
          <p:cNvSpPr>
            <a:spLocks noGrp="1"/>
          </p:cNvSpPr>
          <p:nvPr>
            <p:ph type="body" idx="13"/>
          </p:nvPr>
        </p:nvSpPr>
        <p:spPr>
          <a:xfrm rot="21230458">
            <a:off x="-868477" y="586751"/>
            <a:ext cx="14452601" cy="6261102"/>
          </a:xfrm>
          <a:prstGeom prst="rect">
            <a:avLst/>
          </a:prstGeom>
          <a:solidFill>
            <a:srgbClr val="218ECE"/>
          </a:solidFill>
        </p:spPr>
        <p:txBody>
          <a:bodyPr lIns="38098" tIns="38098" rIns="38098" bIns="38098" anchor="ctr">
            <a:noAutofit/>
          </a:bodyPr>
          <a:lstStyle>
            <a:lvl1pPr marL="0" indent="0" algn="ctr" defTabSz="65023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marL="0" indent="0" algn="ctr" defTabSz="457200">
              <a:buSz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2" name="Title Text"/>
          <p:cNvSpPr>
            <a:spLocks noGrp="1"/>
          </p:cNvSpPr>
          <p:nvPr>
            <p:ph type="title"/>
          </p:nvPr>
        </p:nvSpPr>
        <p:spPr>
          <a:prstGeom prst="rect">
            <a:avLst/>
          </a:prstGeom>
        </p:spPr>
        <p:txBody>
          <a:bodyPr/>
          <a:lstStyle>
            <a:lvl1pPr>
              <a:defRPr sz="6400">
                <a:latin typeface="Helvetica Light"/>
                <a:ea typeface="Helvetica Light"/>
                <a:cs typeface="Helvetica Light"/>
                <a:sym typeface="Helvetica Light"/>
              </a:defRPr>
            </a:lvl1pPr>
          </a:lstStyle>
          <a:p>
            <a:r>
              <a:t>Title Text</a:t>
            </a:r>
          </a:p>
        </p:txBody>
      </p:sp>
      <p:sp>
        <p:nvSpPr>
          <p:cNvPr id="93" name="Slide Number"/>
          <p:cNvSpPr>
            <a:spLocks noGrp="1"/>
          </p:cNvSpPr>
          <p:nvPr>
            <p:ph type="sldNum" sz="quarter" idx="2"/>
          </p:nvPr>
        </p:nvSpPr>
        <p:spPr>
          <a:xfrm>
            <a:off x="6470864" y="9245599"/>
            <a:ext cx="418877" cy="38710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Master #4">
    <p:spTree>
      <p:nvGrpSpPr>
        <p:cNvPr id="1" name=""/>
        <p:cNvGrpSpPr/>
        <p:nvPr/>
      </p:nvGrpSpPr>
      <p:grpSpPr>
        <a:xfrm>
          <a:off x="0" y="0"/>
          <a:ext cx="0" cy="0"/>
          <a:chOff x="0" y="0"/>
          <a:chExt cx="0" cy="0"/>
        </a:xfrm>
      </p:grpSpPr>
      <p:sp>
        <p:nvSpPr>
          <p:cNvPr id="100"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 name="Rectangle"/>
          <p:cNvSpPr/>
          <p:nvPr/>
        </p:nvSpPr>
        <p:spPr>
          <a:xfrm>
            <a:off x="0" y="0"/>
            <a:ext cx="13004800" cy="9753600"/>
          </a:xfrm>
          <a:prstGeom prst="rect">
            <a:avLst/>
          </a:prstGeom>
          <a:solidFill>
            <a:srgbClr val="F2F2F2"/>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 name="Rectangle"/>
          <p:cNvSpPr/>
          <p:nvPr/>
        </p:nvSpPr>
        <p:spPr>
          <a:xfrm>
            <a:off x="0" y="0"/>
            <a:ext cx="13004800" cy="9753600"/>
          </a:xfrm>
          <a:prstGeom prst="rect">
            <a:avLst/>
          </a:prstGeom>
          <a:solidFill>
            <a:srgbClr val="373635"/>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 name="Rectangle"/>
          <p:cNvSpPr/>
          <p:nvPr/>
        </p:nvSpPr>
        <p:spPr>
          <a:xfrm>
            <a:off x="304801" y="812800"/>
            <a:ext cx="12395200" cy="8128000"/>
          </a:xfrm>
          <a:prstGeom prst="rect">
            <a:avLst/>
          </a:prstGeom>
          <a:solidFill>
            <a:srgbClr val="FFFFFF"/>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 name="Rectangle"/>
          <p:cNvSpPr/>
          <p:nvPr/>
        </p:nvSpPr>
        <p:spPr>
          <a:xfrm>
            <a:off x="0" y="812801"/>
            <a:ext cx="12420599" cy="1346200"/>
          </a:xfrm>
          <a:prstGeom prst="rect">
            <a:avLst/>
          </a:prstGeom>
          <a:solidFill>
            <a:srgbClr val="218ECE"/>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 name="Title Text"/>
          <p:cNvSpPr>
            <a:spLocks noGrp="1"/>
          </p:cNvSpPr>
          <p:nvPr>
            <p:ph type="title"/>
          </p:nvPr>
        </p:nvSpPr>
        <p:spPr>
          <a:prstGeom prst="rect">
            <a:avLst/>
          </a:prstGeom>
        </p:spPr>
        <p:txBody>
          <a:bodyPr/>
          <a:lstStyle>
            <a:lvl1pPr>
              <a:defRPr sz="6400">
                <a:latin typeface="Helvetica Light"/>
                <a:ea typeface="Helvetica Light"/>
                <a:cs typeface="Helvetica Light"/>
                <a:sym typeface="Helvetica Light"/>
              </a:defRPr>
            </a:lvl1pPr>
          </a:lstStyle>
          <a:p>
            <a:r>
              <a:t>Title Text</a:t>
            </a:r>
          </a:p>
        </p:txBody>
      </p:sp>
      <p:sp>
        <p:nvSpPr>
          <p:cNvPr id="107" name="Slide Number"/>
          <p:cNvSpPr>
            <a:spLocks noGrp="1"/>
          </p:cNvSpPr>
          <p:nvPr>
            <p:ph type="sldNum" sz="quarter" idx="2"/>
          </p:nvPr>
        </p:nvSpPr>
        <p:spPr>
          <a:xfrm>
            <a:off x="6470864" y="9245599"/>
            <a:ext cx="418877" cy="38710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Rectangle"/>
          <p:cNvSpPr/>
          <p:nvPr/>
        </p:nvSpPr>
        <p:spPr>
          <a:xfrm>
            <a:off x="0" y="0"/>
            <a:ext cx="13004800" cy="9753600"/>
          </a:xfrm>
          <a:prstGeom prst="rect">
            <a:avLst/>
          </a:prstGeom>
          <a:solidFill>
            <a:srgbClr val="000000"/>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 name="Rectangle"/>
          <p:cNvSpPr/>
          <p:nvPr/>
        </p:nvSpPr>
        <p:spPr>
          <a:xfrm>
            <a:off x="0" y="0"/>
            <a:ext cx="13004800" cy="9753600"/>
          </a:xfrm>
          <a:prstGeom prst="rect">
            <a:avLst/>
          </a:prstGeom>
          <a:solidFill>
            <a:srgbClr val="F2F2F2"/>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 name="Rectangle"/>
          <p:cNvSpPr/>
          <p:nvPr/>
        </p:nvSpPr>
        <p:spPr>
          <a:xfrm>
            <a:off x="0" y="0"/>
            <a:ext cx="13004800" cy="9753600"/>
          </a:xfrm>
          <a:prstGeom prst="rect">
            <a:avLst/>
          </a:prstGeom>
          <a:solidFill>
            <a:srgbClr val="373635"/>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Rectangle"/>
          <p:cNvSpPr/>
          <p:nvPr/>
        </p:nvSpPr>
        <p:spPr>
          <a:xfrm>
            <a:off x="304801" y="812800"/>
            <a:ext cx="12395200" cy="8128000"/>
          </a:xfrm>
          <a:prstGeom prst="rect">
            <a:avLst/>
          </a:prstGeom>
          <a:solidFill>
            <a:srgbClr val="FFFFFF"/>
          </a:solidFill>
          <a:ln w="12700">
            <a:miter lim="400000"/>
          </a:ln>
        </p:spPr>
        <p:txBody>
          <a:bodyPr lIns="38098" tIns="38098" rIns="38098" bIns="38098" anchor="ctr"/>
          <a:lstStyle/>
          <a:p>
            <a:pPr defTabSz="45717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 name="Title Text"/>
          <p:cNvSpPr>
            <a:spLocks noGrp="1"/>
          </p:cNvSpPr>
          <p:nvPr>
            <p:ph type="title"/>
          </p:nvPr>
        </p:nvSpPr>
        <p:spPr>
          <a:xfrm>
            <a:off x="596902" y="393702"/>
            <a:ext cx="11810999" cy="16509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b">
            <a:normAutofit/>
          </a:bodyPr>
          <a:lstStyle/>
          <a:p>
            <a:r>
              <a:t>Title Text</a:t>
            </a:r>
          </a:p>
        </p:txBody>
      </p:sp>
      <p:sp>
        <p:nvSpPr>
          <p:cNvPr id="8" name="Body Level One…"/>
          <p:cNvSpPr>
            <a:spLocks noGrp="1"/>
          </p:cNvSpPr>
          <p:nvPr>
            <p:ph type="body" idx="1"/>
          </p:nvPr>
        </p:nvSpPr>
        <p:spPr>
          <a:xfrm>
            <a:off x="596902" y="2895601"/>
            <a:ext cx="11810999" cy="63245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a:spLocks noGrp="1"/>
          </p:cNvSpPr>
          <p:nvPr>
            <p:ph type="sldNum" sz="quarter" idx="2"/>
          </p:nvPr>
        </p:nvSpPr>
        <p:spPr>
          <a:xfrm>
            <a:off x="6470864" y="9245599"/>
            <a:ext cx="418877" cy="38710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1pPr>
      <a:lvl2pPr marL="0" marR="0" indent="342882"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2pPr>
      <a:lvl3pPr marL="0" marR="0" indent="685765"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3pPr>
      <a:lvl4pPr marL="0" marR="0" indent="1028647"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4pPr>
      <a:lvl5pPr marL="0" marR="0" indent="1371530"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5pPr>
      <a:lvl6pPr marL="0" marR="0" indent="1714412"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6pPr>
      <a:lvl7pPr marL="0" marR="0" indent="2057295"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7pPr>
      <a:lvl8pPr marL="0" marR="0" indent="2400177"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8pPr>
      <a:lvl9pPr marL="0" marR="0" indent="2743060" algn="l" defTabSz="58417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Helvetica Neue Medium"/>
        </a:defRPr>
      </a:lvl9pPr>
    </p:titleStyle>
    <p:bodyStyle>
      <a:lvl1pPr marL="634968"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1pPr>
      <a:lvl2pPr marL="977849"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2pPr>
      <a:lvl3pPr marL="1320732"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3pPr>
      <a:lvl4pPr marL="1663614"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4pPr>
      <a:lvl5pPr marL="2006497"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5pPr>
      <a:lvl6pPr marL="2349379"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6pPr>
      <a:lvl7pPr marL="2692262"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7pPr>
      <a:lvl8pPr marL="3035144"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8pPr>
      <a:lvl9pPr marL="3378027" marR="0" indent="-634968" algn="l" defTabSz="584170" rtl="0" latinLnBrk="0">
        <a:lnSpc>
          <a:spcPct val="100000"/>
        </a:lnSpc>
        <a:spcBef>
          <a:spcPts val="0"/>
        </a:spcBef>
        <a:spcAft>
          <a:spcPts val="0"/>
        </a:spcAft>
        <a:buClrTx/>
        <a:buSzPct val="100000"/>
        <a:buFontTx/>
        <a:buAutoNum type="arabicPeriod"/>
        <a:tabLst/>
        <a:defRPr sz="3600" b="0" i="0" u="none" strike="noStrike" cap="none" spc="0" baseline="0">
          <a:ln>
            <a:noFill/>
          </a:ln>
          <a:solidFill>
            <a:srgbClr val="000000"/>
          </a:solidFill>
          <a:uFillTx/>
          <a:latin typeface="+mn-lt"/>
          <a:ea typeface="+mn-ea"/>
          <a:cs typeface="+mn-cs"/>
          <a:sym typeface="Helvetica Neue Light"/>
        </a:defRPr>
      </a:lvl9pPr>
    </p:bodyStyle>
    <p:otherStyle>
      <a:lvl1pPr marL="0" marR="0" indent="0"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342882"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685765"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1028647"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1371530"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714412"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2057295"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2400177"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2743060" algn="ctr" defTabSz="58417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p:cNvSpPr>
            <a:spLocks noGrp="1"/>
          </p:cNvSpPr>
          <p:nvPr>
            <p:ph type="body" idx="13"/>
          </p:nvPr>
        </p:nvSpPr>
        <p:spPr>
          <a:xfrm rot="21230458">
            <a:off x="-795539" y="696415"/>
            <a:ext cx="13411201" cy="7975600"/>
          </a:xfrm>
          <a:prstGeom prst="rect">
            <a:avLst/>
          </a:prstGeom>
        </p:spPr>
        <p:txBody>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7" name="Live by the Spirit…"/>
          <p:cNvSpPr/>
          <p:nvPr/>
        </p:nvSpPr>
        <p:spPr>
          <a:xfrm>
            <a:off x="589325" y="1252187"/>
            <a:ext cx="11826150" cy="528377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ormAutofit/>
          </a:bodyPr>
          <a:lstStyle/>
          <a:p>
            <a:pPr defTabSz="438127">
              <a:defRPr sz="7200">
                <a:solidFill>
                  <a:srgbClr val="FFFFFF"/>
                </a:solidFill>
                <a:latin typeface="+mn-lt"/>
                <a:ea typeface="+mn-ea"/>
                <a:cs typeface="+mn-cs"/>
                <a:sym typeface="Helvetica Neue Light"/>
              </a:defRPr>
            </a:pPr>
            <a:endParaRPr/>
          </a:p>
          <a:p>
            <a:pPr defTabSz="438127">
              <a:defRPr sz="6750">
                <a:solidFill>
                  <a:srgbClr val="FFFFFF"/>
                </a:solidFill>
                <a:latin typeface="+mj-lt"/>
                <a:ea typeface="+mj-ea"/>
                <a:cs typeface="+mj-cs"/>
                <a:sym typeface="Helvetica Neue Medium"/>
              </a:defRPr>
            </a:pPr>
            <a:r>
              <a:t>Live by the Spirit</a:t>
            </a:r>
          </a:p>
          <a:p>
            <a:pPr defTabSz="438127">
              <a:defRPr sz="3225" i="1">
                <a:solidFill>
                  <a:srgbClr val="FFFFFF"/>
                </a:solidFill>
                <a:latin typeface="Helvetica Neue"/>
                <a:ea typeface="Helvetica Neue"/>
                <a:cs typeface="Helvetica Neue"/>
                <a:sym typeface="Helvetica Neue"/>
              </a:defRPr>
            </a:pPr>
            <a:r>
              <a:t>(Spirit filled, Spirit empowered, Spirit led, just like Jesus)</a:t>
            </a:r>
          </a:p>
          <a:p>
            <a:pPr defTabSz="438127">
              <a:defRPr sz="3225" i="1">
                <a:solidFill>
                  <a:srgbClr val="FFFFFF"/>
                </a:solidFill>
                <a:latin typeface="Helvetica Neue"/>
                <a:ea typeface="Helvetica Neue"/>
                <a:cs typeface="Helvetica Neue"/>
                <a:sym typeface="Helvetica Neue"/>
              </a:defRPr>
            </a:pPr>
            <a:endParaRPr/>
          </a:p>
          <a:p>
            <a:pPr defTabSz="438127">
              <a:defRPr sz="3225" i="1">
                <a:solidFill>
                  <a:srgbClr val="FFFFFF"/>
                </a:solidFill>
                <a:latin typeface="Helvetica Neue"/>
                <a:ea typeface="Helvetica Neue"/>
                <a:cs typeface="Helvetica Neue"/>
                <a:sym typeface="Helvetica Neue"/>
              </a:defRPr>
            </a:pPr>
            <a:endParaRPr/>
          </a:p>
          <a:p>
            <a:pPr algn="l" defTabSz="342882">
              <a:spcBef>
                <a:spcPts val="700"/>
              </a:spcBef>
              <a:defRPr sz="825">
                <a:uFill>
                  <a:solidFill>
                    <a:srgbClr val="000000"/>
                  </a:solidFill>
                </a:uFill>
                <a:latin typeface="Calibri"/>
                <a:ea typeface="Calibri"/>
                <a:cs typeface="Calibri"/>
                <a:sym typeface="Calibri"/>
              </a:defRPr>
            </a:pPr>
            <a:endParaRPr/>
          </a:p>
          <a:p>
            <a:pPr defTabSz="438127">
              <a:defRPr sz="4500">
                <a:solidFill>
                  <a:srgbClr val="FFFFFF"/>
                </a:solidFill>
                <a:latin typeface="+mj-lt"/>
                <a:ea typeface="+mj-ea"/>
                <a:cs typeface="+mj-cs"/>
                <a:sym typeface="Helvetica Neue Medium"/>
              </a:defRPr>
            </a:pPr>
            <a:r>
              <a:t>"knowing the Spirit as the power to witness"</a:t>
            </a:r>
          </a:p>
        </p:txBody>
      </p:sp>
      <p:sp>
        <p:nvSpPr>
          <p:cNvPr id="118" name="Bellevue Chapel -14th May 2017"/>
          <p:cNvSpPr/>
          <p:nvPr/>
        </p:nvSpPr>
        <p:spPr>
          <a:xfrm>
            <a:off x="916066" y="7735504"/>
            <a:ext cx="8445501" cy="656584"/>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lvl="1" indent="0" algn="l">
              <a:spcBef>
                <a:spcPts val="2399"/>
              </a:spcBef>
              <a:defRPr i="1">
                <a:solidFill>
                  <a:srgbClr val="FFFFFF"/>
                </a:solidFill>
                <a:latin typeface="Helvetica Neue"/>
                <a:ea typeface="Helvetica Neue"/>
                <a:cs typeface="Helvetica Neue"/>
                <a:sym typeface="Helvetica Neue"/>
              </a:defRPr>
            </a:pPr>
            <a:r>
              <a:t>Bellevue Chapel -14th May 2017</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pic>
        <p:nvPicPr>
          <p:cNvPr id="5" name="Picture 4"/>
          <p:cNvPicPr>
            <a:picLocks noChangeAspect="1"/>
          </p:cNvPicPr>
          <p:nvPr/>
        </p:nvPicPr>
        <p:blipFill>
          <a:blip r:embed="rId3" cstate="print"/>
          <a:stretch>
            <a:fillRect/>
          </a:stretch>
        </p:blipFill>
        <p:spPr>
          <a:xfrm>
            <a:off x="0" y="119981"/>
            <a:ext cx="13004800" cy="9612800"/>
          </a:xfrm>
          <a:prstGeom prst="rect">
            <a:avLst/>
          </a:prstGeom>
        </p:spPr>
      </p:pic>
      <p:sp>
        <p:nvSpPr>
          <p:cNvPr id="2" name="Rectangle 1"/>
          <p:cNvSpPr/>
          <p:nvPr/>
        </p:nvSpPr>
        <p:spPr>
          <a:xfrm>
            <a:off x="463647" y="1007864"/>
            <a:ext cx="4858217" cy="90000"/>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Rectangle 5"/>
          <p:cNvSpPr/>
          <p:nvPr/>
        </p:nvSpPr>
        <p:spPr>
          <a:xfrm flipV="1">
            <a:off x="6995577" y="3012416"/>
            <a:ext cx="1311671" cy="45719"/>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Rectangle 6"/>
          <p:cNvSpPr/>
          <p:nvPr/>
        </p:nvSpPr>
        <p:spPr>
          <a:xfrm flipV="1">
            <a:off x="1401609" y="3706105"/>
            <a:ext cx="1311671" cy="45719"/>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xmlns="" val="2880830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pic>
        <p:nvPicPr>
          <p:cNvPr id="5" name="Picture 4" descr="Fruit-of-the-Spiri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83" y="53802"/>
            <a:ext cx="12221441" cy="9777153"/>
          </a:xfrm>
          <a:prstGeom prst="rect">
            <a:avLst/>
          </a:prstGeom>
        </p:spPr>
      </p:pic>
      <p:sp>
        <p:nvSpPr>
          <p:cNvPr id="6" name="Rectangle 5"/>
          <p:cNvSpPr/>
          <p:nvPr/>
        </p:nvSpPr>
        <p:spPr>
          <a:xfrm>
            <a:off x="10743209" y="53802"/>
            <a:ext cx="1873815" cy="3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illed by the Spirit:"/>
          <p:cNvSpPr>
            <a:spLocks noGrp="1"/>
          </p:cNvSpPr>
          <p:nvPr>
            <p:ph type="title"/>
          </p:nvPr>
        </p:nvSpPr>
        <p:spPr>
          <a:xfrm>
            <a:off x="210436" y="412103"/>
            <a:ext cx="11666438" cy="1515711"/>
          </a:xfrm>
          <a:prstGeom prst="rect">
            <a:avLst/>
          </a:prstGeom>
        </p:spPr>
        <p:txBody>
          <a:bodyPr/>
          <a:lstStyle>
            <a:lvl1pPr>
              <a:defRPr b="1">
                <a:latin typeface="Helvetica"/>
                <a:ea typeface="Helvetica"/>
                <a:cs typeface="Helvetica"/>
                <a:sym typeface="Helvetica"/>
              </a:defRPr>
            </a:lvl1pPr>
          </a:lstStyle>
          <a:p>
            <a:pPr>
              <a:defRPr b="0">
                <a:latin typeface="Helvetica Light"/>
                <a:ea typeface="Helvetica Light"/>
                <a:cs typeface="Helvetica Light"/>
                <a:sym typeface="Helvetica Light"/>
              </a:defRPr>
            </a:pPr>
            <a:r>
              <a:rPr lang="en-GB" b="1" dirty="0">
                <a:latin typeface="Helvetica"/>
                <a:ea typeface="Helvetica"/>
                <a:cs typeface="Helvetica"/>
                <a:sym typeface="Helvetica"/>
              </a:rPr>
              <a:t> “be filled</a:t>
            </a:r>
            <a:r>
              <a:rPr b="1" dirty="0">
                <a:latin typeface="Helvetica"/>
                <a:ea typeface="Helvetica"/>
                <a:cs typeface="Helvetica"/>
                <a:sym typeface="Helvetica"/>
              </a:rPr>
              <a:t> </a:t>
            </a:r>
            <a:r>
              <a:rPr lang="en-GB" b="1" dirty="0">
                <a:latin typeface="Helvetica"/>
                <a:ea typeface="Helvetica"/>
                <a:cs typeface="Helvetica"/>
                <a:sym typeface="Helvetica"/>
              </a:rPr>
              <a:t>with</a:t>
            </a:r>
            <a:r>
              <a:rPr b="1" dirty="0">
                <a:latin typeface="Helvetica"/>
                <a:ea typeface="Helvetica"/>
                <a:cs typeface="Helvetica"/>
                <a:sym typeface="Helvetica"/>
              </a:rPr>
              <a:t> the Spirit</a:t>
            </a:r>
            <a:r>
              <a:rPr lang="en-GB" b="1" dirty="0">
                <a:latin typeface="Helvetica"/>
                <a:ea typeface="Helvetica"/>
                <a:cs typeface="Helvetica"/>
                <a:sym typeface="Helvetica"/>
              </a:rPr>
              <a:t>"</a:t>
            </a:r>
            <a:r>
              <a:rPr b="1" dirty="0">
                <a:latin typeface="Helvetica"/>
                <a:ea typeface="Helvetica"/>
                <a:cs typeface="Helvetica"/>
                <a:sym typeface="Helvetica"/>
              </a:rPr>
              <a:t>:</a:t>
            </a:r>
          </a:p>
        </p:txBody>
      </p:sp>
      <p:sp>
        <p:nvSpPr>
          <p:cNvPr id="2" name="7Now to each one the manifestation of the Spirit is given for the common good. 8To one there is given through the Spirit a message of wisdom, to another a message of knowledge by means of the same Spirit, 9to another faith by the same Spirit, to another gifts of healing by that one Spirit, 10to another miraculous powers, to another prophecy, to another distinguishing between spirits, to another speaking in different kinds of tongues, and to still another the interpretation of tongues. 11All these are the work of one and the same Spirit, and he distributes them to each one, just as he determines."/>
          <p:cNvSpPr/>
          <p:nvPr/>
        </p:nvSpPr>
        <p:spPr>
          <a:xfrm>
            <a:off x="351546" y="2656791"/>
            <a:ext cx="12150534" cy="5673341"/>
          </a:xfrm>
          <a:prstGeom prst="rect">
            <a:avLst/>
          </a:prstGeom>
          <a:extLst>
            <a:ext uri="{C572A759-6A51-4108-AA02-DFA0A04FC94B}">
              <ma14:wrappingTextBoxFlag xmlns:ma14="http://schemas.microsoft.com/office/mac/drawingml/2011/main" xmlns="" val="1"/>
            </a:ext>
          </a:extLst>
        </p:spPr>
        <p:txBody>
          <a:bodyPr wrap="square" lIns="50797" tIns="50797" rIns="50797" bIns="50797" anchor="ctr">
            <a:spAutoFit/>
          </a:bodyPr>
          <a:lstStyle/>
          <a:p>
            <a:pPr marR="457176" algn="just" defTabSz="457176">
              <a:spcBef>
                <a:spcPts val="600"/>
              </a:spcBef>
              <a:defRPr sz="4000">
                <a:latin typeface="Verdana"/>
                <a:ea typeface="Verdana"/>
                <a:cs typeface="Verdana"/>
                <a:sym typeface="Verdana"/>
              </a:defRPr>
            </a:pPr>
            <a:r>
              <a:rPr lang="en-GB" sz="3200" i="1" dirty="0" err="1">
                <a:latin typeface="Verdana"/>
                <a:ea typeface="Verdana"/>
                <a:cs typeface="Verdana"/>
              </a:rPr>
              <a:t>Eph</a:t>
            </a:r>
            <a:r>
              <a:rPr lang="en-GB" sz="3200" i="1" dirty="0">
                <a:latin typeface="Verdana"/>
                <a:ea typeface="Verdana"/>
                <a:cs typeface="Verdana"/>
              </a:rPr>
              <a:t> 5:</a:t>
            </a:r>
          </a:p>
          <a:p>
            <a:pPr marR="457176" algn="just" defTabSz="457176">
              <a:spcBef>
                <a:spcPts val="600"/>
              </a:spcBef>
              <a:defRPr sz="4000">
                <a:latin typeface="Verdana"/>
                <a:ea typeface="Verdana"/>
                <a:cs typeface="Verdana"/>
                <a:sym typeface="Verdana"/>
              </a:defRPr>
            </a:pPr>
            <a:r>
              <a:rPr lang="en-GB" sz="3200" baseline="31999" dirty="0"/>
              <a:t>15</a:t>
            </a:r>
            <a:r>
              <a:rPr lang="en-GB" sz="3200" baseline="31999" dirty="0">
                <a:latin typeface="Verdana"/>
                <a:ea typeface="Verdana"/>
                <a:cs typeface="Verdana"/>
              </a:rPr>
              <a:t> </a:t>
            </a:r>
            <a:r>
              <a:rPr lang="en-GB" sz="3200" dirty="0">
                <a:latin typeface="Verdana"/>
                <a:ea typeface="Verdana"/>
                <a:cs typeface="Verdana"/>
              </a:rPr>
              <a:t>Be very careful, then, how you live - not as unwise but as wise, </a:t>
            </a:r>
            <a:r>
              <a:rPr lang="en-GB" sz="3200" baseline="31999" dirty="0"/>
              <a:t>16</a:t>
            </a:r>
            <a:r>
              <a:rPr lang="en-GB" sz="3200" baseline="31999" dirty="0">
                <a:latin typeface="Verdana"/>
                <a:ea typeface="Verdana"/>
                <a:cs typeface="Verdana"/>
              </a:rPr>
              <a:t> </a:t>
            </a:r>
            <a:r>
              <a:rPr lang="en-GB" sz="3200" dirty="0">
                <a:latin typeface="Verdana"/>
                <a:ea typeface="Verdana"/>
                <a:cs typeface="Verdana"/>
              </a:rPr>
              <a:t>making the most of every opportunity, because the days are evil</a:t>
            </a:r>
            <a:r>
              <a:rPr lang="en-GB" sz="3200" dirty="0" smtClean="0">
                <a:latin typeface="Verdana"/>
                <a:ea typeface="Verdana"/>
                <a:cs typeface="Verdana"/>
              </a:rPr>
              <a:t>. </a:t>
            </a:r>
            <a:r>
              <a:rPr lang="en-GB" sz="3200" baseline="31999" dirty="0" smtClean="0"/>
              <a:t>17</a:t>
            </a:r>
            <a:r>
              <a:rPr lang="en-GB" sz="3200" baseline="31999" dirty="0" smtClean="0">
                <a:latin typeface="Verdana"/>
                <a:ea typeface="Verdana"/>
                <a:cs typeface="Verdana"/>
              </a:rPr>
              <a:t> </a:t>
            </a:r>
            <a:r>
              <a:rPr lang="en-GB" sz="3200" dirty="0">
                <a:latin typeface="Verdana"/>
                <a:ea typeface="Verdana"/>
                <a:cs typeface="Verdana"/>
              </a:rPr>
              <a:t>Therefore do not be foolish, but understand what the Lord's will is.</a:t>
            </a:r>
          </a:p>
          <a:p>
            <a:pPr marR="457176" algn="just" defTabSz="457176">
              <a:spcBef>
                <a:spcPts val="600"/>
              </a:spcBef>
              <a:defRPr sz="4000">
                <a:latin typeface="Verdana"/>
                <a:ea typeface="Verdana"/>
                <a:cs typeface="Verdana"/>
                <a:sym typeface="Verdana"/>
              </a:defRPr>
            </a:pPr>
            <a:r>
              <a:rPr lang="en-GB" sz="3200" baseline="31999" dirty="0"/>
              <a:t>18</a:t>
            </a:r>
            <a:r>
              <a:rPr lang="en-GB" sz="3200" baseline="31999" dirty="0">
                <a:latin typeface="Verdana"/>
                <a:ea typeface="Verdana"/>
                <a:cs typeface="Verdana"/>
              </a:rPr>
              <a:t> </a:t>
            </a:r>
            <a:r>
              <a:rPr lang="en-GB" sz="3200" dirty="0">
                <a:latin typeface="Verdana"/>
                <a:ea typeface="Verdana"/>
                <a:cs typeface="Verdana"/>
              </a:rPr>
              <a:t>Do not get drunk on wine, which leads to debauchery. </a:t>
            </a:r>
            <a:r>
              <a:rPr lang="en-GB" sz="3200" b="1" dirty="0">
                <a:latin typeface="Verdana"/>
                <a:ea typeface="Verdana"/>
                <a:cs typeface="Verdana"/>
              </a:rPr>
              <a:t>Instead, be filled with the Spirit</a:t>
            </a:r>
            <a:r>
              <a:rPr lang="en-GB" sz="3200" dirty="0">
                <a:latin typeface="Verdana"/>
                <a:ea typeface="Verdana"/>
                <a:cs typeface="Verdana"/>
              </a:rPr>
              <a:t>, </a:t>
            </a:r>
            <a:r>
              <a:rPr lang="en-GB" sz="3200" baseline="31999" dirty="0"/>
              <a:t>19</a:t>
            </a:r>
            <a:r>
              <a:rPr lang="en-GB" sz="3200" baseline="31999" dirty="0">
                <a:latin typeface="Verdana"/>
                <a:ea typeface="Verdana"/>
                <a:cs typeface="Verdana"/>
              </a:rPr>
              <a:t> </a:t>
            </a:r>
            <a:r>
              <a:rPr lang="en-GB" sz="3200" dirty="0">
                <a:latin typeface="Verdana"/>
                <a:ea typeface="Verdana"/>
                <a:cs typeface="Verdana"/>
              </a:rPr>
              <a:t>speaking to one another with psalms, hymns, and songs from the Spirit. Sing and make music from your heart to the Lord, </a:t>
            </a:r>
            <a:r>
              <a:rPr lang="en-GB" sz="3200" baseline="31999" dirty="0"/>
              <a:t>20</a:t>
            </a:r>
            <a:r>
              <a:rPr lang="en-GB" sz="3200" baseline="31999" dirty="0">
                <a:latin typeface="Verdana"/>
                <a:ea typeface="Verdana"/>
                <a:cs typeface="Verdana"/>
              </a:rPr>
              <a:t> </a:t>
            </a:r>
            <a:r>
              <a:rPr lang="en-GB" sz="3200" dirty="0">
                <a:latin typeface="Verdana"/>
                <a:ea typeface="Verdana"/>
                <a:cs typeface="Verdana"/>
              </a:rPr>
              <a:t>always giving thanks to God the Father for everything, in the name of our Lord Jesus Christ.</a:t>
            </a:r>
          </a:p>
        </p:txBody>
      </p:sp>
    </p:spTree>
    <p:extLst>
      <p:ext uri="{BB962C8B-B14F-4D97-AF65-F5344CB8AC3E}">
        <p14:creationId xmlns:p14="http://schemas.microsoft.com/office/powerpoint/2010/main" xmlns="" val="3428816205"/>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pic>
        <p:nvPicPr>
          <p:cNvPr id="3" name="Picture 2"/>
          <p:cNvPicPr>
            <a:picLocks noChangeAspect="1"/>
          </p:cNvPicPr>
          <p:nvPr/>
        </p:nvPicPr>
        <p:blipFill>
          <a:blip r:embed="rId3" cstate="print"/>
          <a:stretch>
            <a:fillRect/>
          </a:stretch>
        </p:blipFill>
        <p:spPr>
          <a:xfrm>
            <a:off x="0" y="1441203"/>
            <a:ext cx="13004800" cy="7366000"/>
          </a:xfrm>
          <a:prstGeom prst="rect">
            <a:avLst/>
          </a:prstGeom>
        </p:spPr>
      </p:pic>
    </p:spTree>
    <p:extLst>
      <p:ext uri="{BB962C8B-B14F-4D97-AF65-F5344CB8AC3E}">
        <p14:creationId xmlns:p14="http://schemas.microsoft.com/office/powerpoint/2010/main" xmlns="" val="22168514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pic>
        <p:nvPicPr>
          <p:cNvPr id="3" name="Picture 2"/>
          <p:cNvPicPr>
            <a:picLocks noChangeAspect="1"/>
          </p:cNvPicPr>
          <p:nvPr/>
        </p:nvPicPr>
        <p:blipFill>
          <a:blip r:embed="rId3" cstate="print"/>
          <a:stretch>
            <a:fillRect/>
          </a:stretch>
        </p:blipFill>
        <p:spPr>
          <a:xfrm>
            <a:off x="0" y="203201"/>
            <a:ext cx="13004800" cy="9550400"/>
          </a:xfrm>
          <a:prstGeom prst="rect">
            <a:avLst/>
          </a:prstGeom>
        </p:spPr>
      </p:pic>
    </p:spTree>
    <p:extLst>
      <p:ext uri="{BB962C8B-B14F-4D97-AF65-F5344CB8AC3E}">
        <p14:creationId xmlns:p14="http://schemas.microsoft.com/office/powerpoint/2010/main" xmlns="" val="350989397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sp>
        <p:nvSpPr>
          <p:cNvPr id="5" name="TextBox 4"/>
          <p:cNvSpPr txBox="1"/>
          <p:nvPr/>
        </p:nvSpPr>
        <p:spPr>
          <a:xfrm>
            <a:off x="72304" y="2024744"/>
            <a:ext cx="46352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smtClean="0">
                <a:ln>
                  <a:noFill/>
                </a:ln>
                <a:solidFill>
                  <a:schemeClr val="bg1"/>
                </a:solidFill>
                <a:effectLst/>
                <a:uFillTx/>
                <a:latin typeface="Verdana"/>
                <a:ea typeface="Helvetica Light"/>
                <a:cs typeface="Verdana"/>
                <a:sym typeface="Helvetica Light"/>
              </a:rPr>
              <a:t>Personal Tract ?</a:t>
            </a:r>
            <a:endParaRPr kumimoji="0" lang="en-GB" b="1" i="0" u="none" strike="noStrike" cap="none" spc="0" normalizeH="0" baseline="0" dirty="0">
              <a:ln>
                <a:noFill/>
              </a:ln>
              <a:solidFill>
                <a:schemeClr val="bg1"/>
              </a:solidFill>
              <a:effectLst/>
              <a:uFillTx/>
              <a:latin typeface="Verdana"/>
              <a:ea typeface="Helvetica Light"/>
              <a:cs typeface="Verdana"/>
              <a:sym typeface="Helvetica Light"/>
            </a:endParaRPr>
          </a:p>
        </p:txBody>
      </p:sp>
      <p:pic>
        <p:nvPicPr>
          <p:cNvPr id="7" name="Picture 6"/>
          <p:cNvPicPr>
            <a:picLocks noChangeAspect="1"/>
          </p:cNvPicPr>
          <p:nvPr/>
        </p:nvPicPr>
        <p:blipFill>
          <a:blip r:embed="rId3" cstate="print"/>
          <a:stretch>
            <a:fillRect/>
          </a:stretch>
        </p:blipFill>
        <p:spPr>
          <a:xfrm>
            <a:off x="46178" y="5149578"/>
            <a:ext cx="9408732" cy="4604022"/>
          </a:xfrm>
          <a:prstGeom prst="rect">
            <a:avLst/>
          </a:prstGeom>
        </p:spPr>
      </p:pic>
      <p:pic>
        <p:nvPicPr>
          <p:cNvPr id="8" name="Picture 7"/>
          <p:cNvPicPr>
            <a:picLocks noChangeAspect="1"/>
          </p:cNvPicPr>
          <p:nvPr/>
        </p:nvPicPr>
        <p:blipFill>
          <a:blip r:embed="rId4" cstate="print"/>
          <a:stretch>
            <a:fillRect/>
          </a:stretch>
        </p:blipFill>
        <p:spPr>
          <a:xfrm>
            <a:off x="4941016" y="277108"/>
            <a:ext cx="3190520" cy="4626254"/>
          </a:xfrm>
          <a:prstGeom prst="rect">
            <a:avLst/>
          </a:prstGeom>
        </p:spPr>
      </p:pic>
      <p:pic>
        <p:nvPicPr>
          <p:cNvPr id="9" name="Picture 8"/>
          <p:cNvPicPr>
            <a:picLocks noChangeAspect="1"/>
          </p:cNvPicPr>
          <p:nvPr/>
        </p:nvPicPr>
        <p:blipFill>
          <a:blip r:embed="rId5" cstate="print"/>
          <a:stretch>
            <a:fillRect/>
          </a:stretch>
        </p:blipFill>
        <p:spPr>
          <a:xfrm>
            <a:off x="9522292" y="5134280"/>
            <a:ext cx="3266204" cy="4604022"/>
          </a:xfrm>
          <a:prstGeom prst="rect">
            <a:avLst/>
          </a:prstGeom>
        </p:spPr>
      </p:pic>
      <p:pic>
        <p:nvPicPr>
          <p:cNvPr id="10" name="Picture 9"/>
          <p:cNvPicPr>
            <a:picLocks noChangeAspect="1"/>
          </p:cNvPicPr>
          <p:nvPr/>
        </p:nvPicPr>
        <p:blipFill>
          <a:blip r:embed="rId6" cstate="print"/>
          <a:stretch>
            <a:fillRect/>
          </a:stretch>
        </p:blipFill>
        <p:spPr>
          <a:xfrm>
            <a:off x="8663678" y="1500998"/>
            <a:ext cx="3942840" cy="182429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spTree>
    <p:extLst>
      <p:ext uri="{BB962C8B-B14F-4D97-AF65-F5344CB8AC3E}">
        <p14:creationId xmlns:p14="http://schemas.microsoft.com/office/powerpoint/2010/main" xmlns="" val="16437025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sp>
        <p:nvSpPr>
          <p:cNvPr id="3" name="Rectangle"/>
          <p:cNvSpPr/>
          <p:nvPr/>
        </p:nvSpPr>
        <p:spPr>
          <a:xfrm>
            <a:off x="-259937"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pic>
        <p:nvPicPr>
          <p:cNvPr id="4" name="Picture 3"/>
          <p:cNvPicPr>
            <a:picLocks noChangeAspect="1"/>
          </p:cNvPicPr>
          <p:nvPr/>
        </p:nvPicPr>
        <p:blipFill>
          <a:blip r:embed="rId3" cstate="print"/>
          <a:stretch>
            <a:fillRect/>
          </a:stretch>
        </p:blipFill>
        <p:spPr>
          <a:xfrm>
            <a:off x="-286098" y="579351"/>
            <a:ext cx="13246332" cy="8822057"/>
          </a:xfrm>
          <a:prstGeom prst="rect">
            <a:avLst/>
          </a:prstGeom>
        </p:spPr>
      </p:pic>
    </p:spTree>
    <p:extLst>
      <p:ext uri="{BB962C8B-B14F-4D97-AF65-F5344CB8AC3E}">
        <p14:creationId xmlns:p14="http://schemas.microsoft.com/office/powerpoint/2010/main" xmlns="" val="167438181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p:cNvSpPr>
            <a:spLocks noGrp="1"/>
          </p:cNvSpPr>
          <p:nvPr>
            <p:ph type="body" idx="13"/>
          </p:nvPr>
        </p:nvSpPr>
        <p:spPr>
          <a:xfrm rot="21230458">
            <a:off x="-773497" y="637669"/>
            <a:ext cx="13411201" cy="7975600"/>
          </a:xfrm>
          <a:prstGeom prst="rect">
            <a:avLst/>
          </a:prstGeom>
        </p:spPr>
        <p:txBody>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1" name="Thinking and responding:…"/>
          <p:cNvSpPr/>
          <p:nvPr/>
        </p:nvSpPr>
        <p:spPr>
          <a:xfrm>
            <a:off x="304801" y="2037016"/>
            <a:ext cx="12909210" cy="542234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b">
            <a:normAutofit/>
          </a:bodyPr>
          <a:lstStyle/>
          <a:p>
            <a:pPr algn="l" defTabSz="344659">
              <a:defRPr sz="5899">
                <a:solidFill>
                  <a:srgbClr val="FFFFFF"/>
                </a:solidFill>
                <a:latin typeface="+mj-lt"/>
                <a:ea typeface="+mj-ea"/>
                <a:cs typeface="+mj-cs"/>
                <a:sym typeface="Helvetica Neue Medium"/>
              </a:defRPr>
            </a:pPr>
            <a:r>
              <a:rPr dirty="0"/>
              <a:t>Thinking and responding:</a:t>
            </a:r>
          </a:p>
          <a:p>
            <a:pPr marL="567860" indent="-567860" algn="l" defTabSz="344659">
              <a:buSzPct val="100000"/>
              <a:buChar char="•"/>
              <a:defRPr sz="5664">
                <a:solidFill>
                  <a:srgbClr val="FFFFFF"/>
                </a:solidFill>
                <a:latin typeface="+mj-lt"/>
                <a:ea typeface="+mj-ea"/>
                <a:cs typeface="+mj-cs"/>
                <a:sym typeface="Helvetica Neue Medium"/>
              </a:defRPr>
            </a:pPr>
            <a:r>
              <a:rPr lang="en-GB" dirty="0"/>
              <a:t>am I allowing The Spirit to fill me</a:t>
            </a:r>
            <a:r>
              <a:rPr dirty="0"/>
              <a:t>?</a:t>
            </a:r>
          </a:p>
          <a:p>
            <a:pPr marL="567860" indent="-567860" algn="l" defTabSz="344659">
              <a:buSzPct val="100000"/>
              <a:buChar char="•"/>
              <a:defRPr sz="5664">
                <a:solidFill>
                  <a:srgbClr val="FFFFFF"/>
                </a:solidFill>
                <a:latin typeface="+mj-lt"/>
                <a:ea typeface="+mj-ea"/>
                <a:cs typeface="+mj-cs"/>
                <a:sym typeface="Helvetica Neue Medium"/>
              </a:defRPr>
            </a:pPr>
            <a:r>
              <a:rPr lang="en-GB" dirty="0"/>
              <a:t>how </a:t>
            </a:r>
            <a:r>
              <a:rPr lang="en-GB" dirty="0" smtClean="0"/>
              <a:t>like Jesus am I</a:t>
            </a:r>
            <a:r>
              <a:rPr dirty="0" smtClean="0"/>
              <a:t>?</a:t>
            </a:r>
            <a:endParaRPr dirty="0"/>
          </a:p>
          <a:p>
            <a:pPr marL="567860" indent="-567860" algn="l" defTabSz="344659">
              <a:buSzPct val="100000"/>
              <a:buChar char="•"/>
              <a:defRPr sz="5664">
                <a:solidFill>
                  <a:srgbClr val="FFFFFF"/>
                </a:solidFill>
                <a:latin typeface="+mj-lt"/>
                <a:ea typeface="+mj-ea"/>
                <a:cs typeface="+mj-cs"/>
                <a:sym typeface="Helvetica Neue Medium"/>
              </a:defRPr>
            </a:pPr>
            <a:r>
              <a:rPr lang="en-GB" dirty="0"/>
              <a:t>is He the focus of my life</a:t>
            </a:r>
            <a:r>
              <a:rPr dirty="0"/>
              <a:t>?</a:t>
            </a:r>
          </a:p>
          <a:p>
            <a:pPr marL="567860" indent="-567860" algn="l" defTabSz="344659">
              <a:buSzPct val="100000"/>
              <a:buChar char="•"/>
              <a:defRPr sz="5664">
                <a:solidFill>
                  <a:srgbClr val="FFFFFF"/>
                </a:solidFill>
                <a:latin typeface="+mj-lt"/>
                <a:ea typeface="+mj-ea"/>
                <a:cs typeface="+mj-cs"/>
                <a:sym typeface="Helvetica Neue Medium"/>
              </a:defRPr>
            </a:pPr>
            <a:r>
              <a:rPr lang="en-GB" dirty="0"/>
              <a:t>am I trusting Him for power</a:t>
            </a:r>
            <a:r>
              <a:rPr dirty="0"/>
              <a:t>?</a:t>
            </a:r>
            <a:endParaRPr lang="en-GB" dirty="0"/>
          </a:p>
          <a:p>
            <a:pPr marL="567860" indent="-567860" algn="l" defTabSz="344659">
              <a:buSzPct val="100000"/>
              <a:buChar char="•"/>
              <a:defRPr sz="5664">
                <a:solidFill>
                  <a:srgbClr val="FFFFFF"/>
                </a:solidFill>
                <a:latin typeface="+mj-lt"/>
                <a:ea typeface="+mj-ea"/>
                <a:cs typeface="+mj-cs"/>
                <a:sym typeface="Helvetica Neue Medium"/>
              </a:defRPr>
            </a:pPr>
            <a:r>
              <a:rPr lang="en-GB" dirty="0"/>
              <a:t>am I willing to be led by Him?</a:t>
            </a:r>
            <a:endParaRPr dirty="0"/>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6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6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6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prevAc="none" nextAc="seek">
              <p:cTn id="29" dur="indefinite" fill="hold" nodeType="mainSeq"/>
              <p:prevCondLst>
                <p:cond evt="onPrev" delay="0">
                  <p:tgtEl>
                    <p:sldTgt/>
                  </p:tgtEl>
                </p:cond>
              </p:prevCondLst>
              <p:nextCondLst>
                <p:cond evt="onNext" delay="0">
                  <p:tgtEl>
                    <p:sldTgt/>
                  </p:tgtEl>
                </p:cond>
              </p:nextCondLst>
            </p:seq>
          </p:childTnLst>
        </p:cTn>
      </p:par>
    </p:tnLst>
    <p:bldLst>
      <p:bldP spid="161" grpId="0" uiExpan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cts 1 NIV (2011)…"/>
          <p:cNvSpPr/>
          <p:nvPr/>
        </p:nvSpPr>
        <p:spPr>
          <a:xfrm>
            <a:off x="689752" y="363330"/>
            <a:ext cx="12315048" cy="86587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R="457176" algn="just" defTabSz="457176">
              <a:spcBef>
                <a:spcPts val="100"/>
              </a:spcBef>
              <a:defRPr sz="4000" b="1">
                <a:latin typeface="Verdana"/>
                <a:ea typeface="Verdana"/>
                <a:cs typeface="Verdana"/>
                <a:sym typeface="Verdana"/>
              </a:defRPr>
            </a:pPr>
            <a:r>
              <a:rPr sz="4800" u="sng"/>
              <a:t>Acts 1</a:t>
            </a:r>
            <a:r>
              <a:t> </a:t>
            </a:r>
            <a:r>
              <a:rPr sz="2800" i="1"/>
              <a:t>NIV (2011)</a:t>
            </a:r>
          </a:p>
          <a:p>
            <a:pPr marR="849513" algn="just" defTabSz="457176">
              <a:spcBef>
                <a:spcPts val="600"/>
              </a:spcBef>
              <a:defRPr>
                <a:latin typeface="Verdana"/>
                <a:ea typeface="Verdana"/>
                <a:cs typeface="Verdana"/>
                <a:sym typeface="Verdana"/>
              </a:defRPr>
            </a:pPr>
            <a:r>
              <a:rPr baseline="31999"/>
              <a:t>6</a:t>
            </a:r>
            <a:r>
              <a:t>Then they gathered around him and asked him, “Lord, are you at this time going to restore the kingdom to Israel?”</a:t>
            </a:r>
          </a:p>
          <a:p>
            <a:pPr marR="849513" algn="just" defTabSz="457176">
              <a:spcBef>
                <a:spcPts val="600"/>
              </a:spcBef>
              <a:defRPr i="1">
                <a:latin typeface="Verdana"/>
                <a:ea typeface="Verdana"/>
                <a:cs typeface="Verdana"/>
                <a:sym typeface="Verdana"/>
              </a:defRPr>
            </a:pPr>
            <a:r>
              <a:rPr i="0" baseline="31999"/>
              <a:t>7</a:t>
            </a:r>
            <a:r>
              <a:rPr i="0"/>
              <a:t>He said to them: “It is not for you to know the times or dates the Father has set by his own authority.</a:t>
            </a:r>
          </a:p>
          <a:p>
            <a:pPr marR="849513" algn="just" defTabSz="457176">
              <a:spcBef>
                <a:spcPts val="600"/>
              </a:spcBef>
              <a:defRPr sz="4000">
                <a:latin typeface="Verdana"/>
                <a:ea typeface="Verdana"/>
                <a:cs typeface="Verdana"/>
                <a:sym typeface="Verdana"/>
              </a:defRPr>
            </a:pPr>
            <a:r>
              <a:rPr baseline="31999"/>
              <a:t>8</a:t>
            </a:r>
            <a:r>
              <a:t>But </a:t>
            </a:r>
            <a:r>
              <a:rPr b="1">
                <a:solidFill>
                  <a:srgbClr val="FF0900"/>
                </a:solidFill>
              </a:rPr>
              <a:t>you will receive power</a:t>
            </a:r>
            <a:r>
              <a:rPr b="1"/>
              <a:t> when the Holy Spirit comes on you</a:t>
            </a:r>
            <a:r>
              <a:t>; and </a:t>
            </a:r>
            <a:r>
              <a:rPr b="1">
                <a:solidFill>
                  <a:srgbClr val="0042FF"/>
                </a:solidFill>
              </a:rPr>
              <a:t>you will be my witnesses</a:t>
            </a:r>
            <a:r>
              <a:t> in Jerusalem, and in all Judea and Samaria, and </a:t>
            </a:r>
            <a:r>
              <a:rPr b="1">
                <a:solidFill>
                  <a:srgbClr val="00A52A"/>
                </a:solidFill>
              </a:rPr>
              <a:t>to the ends of the earth</a:t>
            </a:r>
            <a:r>
              <a:t>.”</a:t>
            </a:r>
          </a:p>
          <a:p>
            <a:pPr marR="849513" algn="just" defTabSz="457176">
              <a:spcBef>
                <a:spcPts val="600"/>
              </a:spcBef>
              <a:defRPr>
                <a:latin typeface="Verdana"/>
                <a:ea typeface="Verdana"/>
                <a:cs typeface="Verdana"/>
                <a:sym typeface="Verdana"/>
              </a:defRPr>
            </a:pPr>
            <a:r>
              <a:rPr baseline="31999"/>
              <a:t>9</a:t>
            </a:r>
            <a:r>
              <a:t>After he said this, he was taken up before their very eyes, and a cloud hid him from their sight.</a:t>
            </a:r>
          </a:p>
        </p:txBody>
      </p:sp>
      <p:sp>
        <p:nvSpPr>
          <p:cNvPr id="123" name="Filled"/>
          <p:cNvSpPr/>
          <p:nvPr/>
        </p:nvSpPr>
        <p:spPr>
          <a:xfrm>
            <a:off x="9843718" y="4098220"/>
            <a:ext cx="2062113" cy="553998"/>
          </a:xfrm>
          <a:prstGeom prst="rect">
            <a:avLst/>
          </a:prstGeom>
          <a:solidFill>
            <a:srgbClr val="000000"/>
          </a:solidFill>
          <a:ln w="38100">
            <a:solidFill>
              <a:srgbClr val="0000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marR="457200" defTabSz="457200">
              <a:spcBef>
                <a:spcPts val="100"/>
              </a:spcBef>
              <a:defRPr i="1">
                <a:solidFill>
                  <a:srgbClr val="FFFFFF"/>
                </a:solidFill>
                <a:latin typeface="Verdana"/>
                <a:ea typeface="Verdana"/>
                <a:cs typeface="Verdana"/>
                <a:sym typeface="Verdana"/>
              </a:defRPr>
            </a:lvl1pPr>
          </a:lstStyle>
          <a:p>
            <a:r>
              <a:t>  Filled</a:t>
            </a:r>
          </a:p>
        </p:txBody>
      </p:sp>
      <p:sp>
        <p:nvSpPr>
          <p:cNvPr id="124" name="Empowered"/>
          <p:cNvSpPr/>
          <p:nvPr/>
        </p:nvSpPr>
        <p:spPr>
          <a:xfrm>
            <a:off x="4558604" y="4098220"/>
            <a:ext cx="3680502" cy="553998"/>
          </a:xfrm>
          <a:prstGeom prst="rect">
            <a:avLst/>
          </a:prstGeom>
          <a:solidFill>
            <a:srgbClr val="FF1E16"/>
          </a:solidFill>
          <a:ln w="38100">
            <a:solidFill>
              <a:srgbClr val="FF0006"/>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marR="457200" defTabSz="457200">
              <a:spcBef>
                <a:spcPts val="100"/>
              </a:spcBef>
              <a:defRPr i="1">
                <a:solidFill>
                  <a:srgbClr val="FFFFFF"/>
                </a:solidFill>
                <a:latin typeface="Verdana"/>
                <a:ea typeface="Verdana"/>
                <a:cs typeface="Verdana"/>
                <a:sym typeface="Verdana"/>
              </a:defRPr>
            </a:lvl1pPr>
          </a:lstStyle>
          <a:p>
            <a:r>
              <a:t>   Empowered</a:t>
            </a:r>
          </a:p>
        </p:txBody>
      </p:sp>
      <p:sp>
        <p:nvSpPr>
          <p:cNvPr id="125" name="Led"/>
          <p:cNvSpPr/>
          <p:nvPr/>
        </p:nvSpPr>
        <p:spPr>
          <a:xfrm>
            <a:off x="5550758" y="7213295"/>
            <a:ext cx="1696195" cy="553998"/>
          </a:xfrm>
          <a:prstGeom prst="rect">
            <a:avLst/>
          </a:prstGeom>
          <a:solidFill>
            <a:srgbClr val="0018FF"/>
          </a:solidFill>
          <a:ln w="38100">
            <a:solidFill>
              <a:srgbClr val="0019FF"/>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marR="457200" defTabSz="457200">
              <a:spcBef>
                <a:spcPts val="100"/>
              </a:spcBef>
              <a:defRPr i="1">
                <a:solidFill>
                  <a:srgbClr val="FFFFFF"/>
                </a:solidFill>
                <a:latin typeface="Verdana"/>
                <a:ea typeface="Verdana"/>
                <a:cs typeface="Verdana"/>
                <a:sym typeface="Verdana"/>
              </a:defRPr>
            </a:lvl1pPr>
          </a:lstStyle>
          <a:p>
            <a:r>
              <a:t>  Led</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2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2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2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bldLvl="5" animBg="1" advAuto="0"/>
      <p:bldP spid="123" grpId="0" animBg="1" advAuto="0"/>
      <p:bldP spid="124" grpId="0" animBg="1" advAuto="0"/>
      <p:bldP spid="12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illed by the Spirit:"/>
          <p:cNvSpPr>
            <a:spLocks noGrp="1"/>
          </p:cNvSpPr>
          <p:nvPr>
            <p:ph type="title"/>
          </p:nvPr>
        </p:nvSpPr>
        <p:spPr>
          <a:xfrm>
            <a:off x="210436" y="412103"/>
            <a:ext cx="11666438" cy="1515711"/>
          </a:xfrm>
          <a:prstGeom prst="rect">
            <a:avLst/>
          </a:prstGeom>
        </p:spPr>
        <p:txBody>
          <a:bodyPr/>
          <a:lstStyle>
            <a:lvl1pPr>
              <a:defRPr b="1">
                <a:latin typeface="Helvetica"/>
                <a:ea typeface="Helvetica"/>
                <a:cs typeface="Helvetica"/>
                <a:sym typeface="Helvetica"/>
              </a:defRPr>
            </a:lvl1pPr>
          </a:lstStyle>
          <a:p>
            <a:pPr>
              <a:defRPr b="0">
                <a:latin typeface="Helvetica Light"/>
                <a:ea typeface="Helvetica Light"/>
                <a:cs typeface="Helvetica Light"/>
                <a:sym typeface="Helvetica Light"/>
              </a:defRPr>
            </a:pPr>
            <a:r>
              <a:rPr b="1">
                <a:latin typeface="Helvetica"/>
                <a:ea typeface="Helvetica"/>
                <a:cs typeface="Helvetica"/>
                <a:sym typeface="Helvetica"/>
              </a:rPr>
              <a:t>Filled by the Spirit:</a:t>
            </a:r>
          </a:p>
        </p:txBody>
      </p:sp>
      <p:sp>
        <p:nvSpPr>
          <p:cNvPr id="130" name="Acts 4:…"/>
          <p:cNvSpPr/>
          <p:nvPr/>
        </p:nvSpPr>
        <p:spPr>
          <a:xfrm>
            <a:off x="304801" y="2490123"/>
            <a:ext cx="12395200" cy="694035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R="849513" algn="l" defTabSz="457176">
              <a:defRPr sz="3200" i="1">
                <a:latin typeface="Verdana"/>
                <a:ea typeface="Verdana"/>
                <a:cs typeface="Verdana"/>
                <a:sym typeface="Verdana"/>
              </a:defRPr>
            </a:pPr>
            <a:r>
              <a:rPr dirty="0"/>
              <a:t>Acts 4:</a:t>
            </a:r>
          </a:p>
          <a:p>
            <a:pPr marR="849513" algn="l" defTabSz="457176">
              <a:spcBef>
                <a:spcPts val="600"/>
              </a:spcBef>
              <a:defRPr sz="3200">
                <a:latin typeface="Verdana"/>
                <a:ea typeface="Verdana"/>
                <a:cs typeface="Verdana"/>
                <a:sym typeface="Verdana"/>
              </a:defRPr>
            </a:pPr>
            <a:r>
              <a:rPr baseline="31999" dirty="0"/>
              <a:t>8</a:t>
            </a:r>
            <a:r>
              <a:rPr dirty="0"/>
              <a:t>Then Peter, </a:t>
            </a:r>
            <a:r>
              <a:rPr b="1" dirty="0"/>
              <a:t>filled with the Holy Spirit</a:t>
            </a:r>
            <a:r>
              <a:rPr dirty="0"/>
              <a:t>, said to them: “Rulers and elders of the people!</a:t>
            </a:r>
          </a:p>
          <a:p>
            <a:pPr marR="849513" algn="l" defTabSz="457176">
              <a:defRPr sz="3200">
                <a:latin typeface="Verdana"/>
                <a:ea typeface="Verdana"/>
                <a:cs typeface="Verdana"/>
                <a:sym typeface="Verdana"/>
              </a:defRPr>
            </a:pPr>
            <a:r>
              <a:rPr lang="en-GB" baseline="31999" dirty="0"/>
              <a:t>31</a:t>
            </a:r>
            <a:r>
              <a:rPr lang="en-GB" dirty="0"/>
              <a:t>After</a:t>
            </a:r>
            <a:r>
              <a:rPr dirty="0"/>
              <a:t> they prayed, ... they were all </a:t>
            </a:r>
            <a:r>
              <a:rPr b="1" dirty="0"/>
              <a:t>filled with the Holy Spirit</a:t>
            </a:r>
            <a:r>
              <a:rPr dirty="0"/>
              <a:t> and spoke the word of God boldly.</a:t>
            </a:r>
          </a:p>
          <a:p>
            <a:pPr marR="849513" algn="l" defTabSz="457176">
              <a:defRPr sz="1200">
                <a:latin typeface="Verdana"/>
                <a:ea typeface="Verdana"/>
                <a:cs typeface="Verdana"/>
                <a:sym typeface="Verdana"/>
              </a:defRPr>
            </a:pPr>
            <a:endParaRPr dirty="0"/>
          </a:p>
          <a:p>
            <a:pPr marR="849513" algn="l" defTabSz="457176">
              <a:spcBef>
                <a:spcPts val="600"/>
              </a:spcBef>
              <a:defRPr sz="3200" i="1">
                <a:latin typeface="Verdana"/>
                <a:ea typeface="Verdana"/>
                <a:cs typeface="Verdana"/>
                <a:sym typeface="Verdana"/>
              </a:defRPr>
            </a:pPr>
            <a:r>
              <a:rPr dirty="0"/>
              <a:t>Acts 6:</a:t>
            </a:r>
          </a:p>
          <a:p>
            <a:pPr marR="849513" algn="l" defTabSz="457176">
              <a:spcBef>
                <a:spcPts val="600"/>
              </a:spcBef>
              <a:defRPr sz="3200">
                <a:latin typeface="Verdana"/>
                <a:ea typeface="Verdana"/>
                <a:cs typeface="Verdana"/>
                <a:sym typeface="Verdana"/>
              </a:defRPr>
            </a:pPr>
            <a:r>
              <a:rPr baseline="31999" dirty="0"/>
              <a:t>5 </a:t>
            </a:r>
            <a:r>
              <a:rPr dirty="0"/>
              <a:t>... They chose Stephen, a man </a:t>
            </a:r>
            <a:r>
              <a:rPr b="1" dirty="0"/>
              <a:t>full </a:t>
            </a:r>
            <a:r>
              <a:rPr dirty="0"/>
              <a:t>of faith and </a:t>
            </a:r>
            <a:r>
              <a:rPr b="1" dirty="0"/>
              <a:t>of the Holy Spirit</a:t>
            </a:r>
            <a:r>
              <a:rPr dirty="0"/>
              <a:t>;</a:t>
            </a:r>
          </a:p>
          <a:p>
            <a:pPr marR="849513" algn="l" defTabSz="457176">
              <a:spcBef>
                <a:spcPts val="600"/>
              </a:spcBef>
              <a:defRPr sz="1200">
                <a:latin typeface="Verdana"/>
                <a:ea typeface="Verdana"/>
                <a:cs typeface="Verdana"/>
                <a:sym typeface="Verdana"/>
              </a:defRPr>
            </a:pPr>
            <a:endParaRPr dirty="0"/>
          </a:p>
          <a:p>
            <a:pPr algn="l" defTabSz="457176">
              <a:lnSpc>
                <a:spcPts val="5200"/>
              </a:lnSpc>
              <a:defRPr sz="3200" i="1">
                <a:latin typeface="Verdana"/>
                <a:ea typeface="Verdana"/>
                <a:cs typeface="Verdana"/>
                <a:sym typeface="Verdana"/>
              </a:defRPr>
            </a:pPr>
            <a:r>
              <a:rPr dirty="0"/>
              <a:t>Acts 11:</a:t>
            </a:r>
          </a:p>
          <a:p>
            <a:pPr algn="l" defTabSz="457176">
              <a:spcBef>
                <a:spcPts val="600"/>
              </a:spcBef>
              <a:defRPr sz="3200">
                <a:latin typeface="Verdana"/>
                <a:ea typeface="Verdana"/>
                <a:cs typeface="Verdana"/>
                <a:sym typeface="Verdana"/>
              </a:defRPr>
            </a:pPr>
            <a:r>
              <a:rPr baseline="31999" dirty="0"/>
              <a:t>22</a:t>
            </a:r>
            <a:r>
              <a:rPr dirty="0"/>
              <a:t> ... they sent Barnabas to Antioch. ... </a:t>
            </a:r>
            <a:r>
              <a:rPr baseline="31999" dirty="0"/>
              <a:t>24</a:t>
            </a:r>
            <a:r>
              <a:rPr dirty="0"/>
              <a:t>He was a good man, </a:t>
            </a:r>
            <a:r>
              <a:rPr b="1" dirty="0"/>
              <a:t>full of the Holy Spirit</a:t>
            </a:r>
            <a:r>
              <a:rPr dirty="0"/>
              <a:t> and faith, and a great number of people were brought to the Lord.</a:t>
            </a:r>
          </a:p>
        </p:txBody>
      </p:sp>
      <p:sp>
        <p:nvSpPr>
          <p:cNvPr id="131" name="Rectangle"/>
          <p:cNvSpPr/>
          <p:nvPr/>
        </p:nvSpPr>
        <p:spPr>
          <a:xfrm>
            <a:off x="7263931" y="4076888"/>
            <a:ext cx="607962" cy="540996"/>
          </a:xfrm>
          <a:prstGeom prst="rect">
            <a:avLst/>
          </a:prstGeom>
          <a:ln w="50800">
            <a:solidFill>
              <a:srgbClr val="F12922"/>
            </a:solidFill>
            <a:miter lim="400000"/>
          </a:ln>
          <a:effectLst>
            <a:outerShdw blurRad="76200" dir="16200000" rotWithShape="0">
              <a:srgbClr val="000000">
                <a:alpha val="80000"/>
              </a:srgbClr>
            </a:outerShdw>
          </a:effectLst>
        </p:spPr>
        <p:txBody>
          <a:bodyPr lIns="50797" tIns="50797" rIns="50797" bIns="50797" anchor="ctr"/>
          <a:lstStyle/>
          <a:p>
            <a:pPr>
              <a:defRPr sz="2400">
                <a:solidFill>
                  <a:srgbClr val="FFFFFF"/>
                </a:solidFill>
              </a:defRPr>
            </a:pPr>
            <a:endParaRP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30">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130">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30">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30">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30">
                                            <p:txEl>
                                              <p:pRg st="7" end="7"/>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13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bldLvl="5" animBg="1" advAuto="0"/>
      <p:bldP spid="13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Empowered by the Spirit:"/>
          <p:cNvSpPr>
            <a:spLocks noGrp="1"/>
          </p:cNvSpPr>
          <p:nvPr>
            <p:ph type="title"/>
          </p:nvPr>
        </p:nvSpPr>
        <p:spPr>
          <a:xfrm>
            <a:off x="210436" y="412103"/>
            <a:ext cx="11666438" cy="1515711"/>
          </a:xfrm>
          <a:prstGeom prst="rect">
            <a:avLst/>
          </a:prstGeom>
        </p:spPr>
        <p:txBody>
          <a:bodyPr/>
          <a:lstStyle>
            <a:lvl1pPr>
              <a:defRPr b="1">
                <a:latin typeface="Helvetica"/>
                <a:ea typeface="Helvetica"/>
                <a:cs typeface="Helvetica"/>
                <a:sym typeface="Helvetica"/>
              </a:defRPr>
            </a:lvl1pPr>
          </a:lstStyle>
          <a:p>
            <a:pPr>
              <a:defRPr b="0">
                <a:latin typeface="Helvetica Light"/>
                <a:ea typeface="Helvetica Light"/>
                <a:cs typeface="Helvetica Light"/>
                <a:sym typeface="Helvetica Light"/>
              </a:defRPr>
            </a:pPr>
            <a:r>
              <a:rPr b="1">
                <a:latin typeface="Helvetica"/>
                <a:ea typeface="Helvetica"/>
                <a:cs typeface="Helvetica"/>
                <a:sym typeface="Helvetica"/>
              </a:rPr>
              <a:t>Empowered by the Spirit:</a:t>
            </a:r>
          </a:p>
        </p:txBody>
      </p:sp>
      <p:sp>
        <p:nvSpPr>
          <p:cNvPr id="134" name="Acts 6:…"/>
          <p:cNvSpPr/>
          <p:nvPr/>
        </p:nvSpPr>
        <p:spPr>
          <a:xfrm>
            <a:off x="431802" y="2409590"/>
            <a:ext cx="12268201" cy="6186302"/>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R="849513" algn="l" defTabSz="457176">
              <a:spcBef>
                <a:spcPts val="600"/>
              </a:spcBef>
              <a:defRPr sz="3200" i="1">
                <a:latin typeface="Verdana"/>
                <a:ea typeface="Verdana"/>
                <a:cs typeface="Verdana"/>
                <a:sym typeface="Verdana"/>
              </a:defRPr>
            </a:pPr>
            <a:r>
              <a:rPr dirty="0"/>
              <a:t>Acts 6:</a:t>
            </a:r>
          </a:p>
          <a:p>
            <a:pPr marR="849513" algn="l" defTabSz="457176">
              <a:spcBef>
                <a:spcPts val="600"/>
              </a:spcBef>
              <a:defRPr sz="3200">
                <a:latin typeface="Verdana"/>
                <a:ea typeface="Verdana"/>
                <a:cs typeface="Verdana"/>
                <a:sym typeface="Verdana"/>
              </a:defRPr>
            </a:pPr>
            <a:r>
              <a:rPr baseline="31999" dirty="0"/>
              <a:t>8</a:t>
            </a:r>
            <a:r>
              <a:rPr dirty="0"/>
              <a:t>Now Stephen, a man full of </a:t>
            </a:r>
            <a:r>
              <a:rPr b="1" dirty="0">
                <a:solidFill>
                  <a:srgbClr val="FF0006"/>
                </a:solidFill>
              </a:rPr>
              <a:t>God's grace and power</a:t>
            </a:r>
            <a:r>
              <a:rPr dirty="0"/>
              <a:t>, performed great wonders and signs among the people. </a:t>
            </a:r>
            <a:r>
              <a:rPr baseline="31999" dirty="0"/>
              <a:t>9</a:t>
            </a:r>
            <a:r>
              <a:rPr dirty="0"/>
              <a:t>Opposition arose, ... from ... Jews ... who began to argue with Stephen. </a:t>
            </a:r>
            <a:r>
              <a:rPr baseline="31999" dirty="0"/>
              <a:t>10</a:t>
            </a:r>
            <a:r>
              <a:rPr dirty="0"/>
              <a:t>But they could not stand up against </a:t>
            </a:r>
            <a:r>
              <a:rPr b="1" dirty="0">
                <a:solidFill>
                  <a:srgbClr val="FF0006"/>
                </a:solidFill>
              </a:rPr>
              <a:t>the wisdom the Spirit gave him</a:t>
            </a:r>
            <a:r>
              <a:rPr dirty="0"/>
              <a:t> as he spoke.</a:t>
            </a:r>
          </a:p>
          <a:p>
            <a:pPr marR="849513" algn="l" defTabSz="457176">
              <a:spcBef>
                <a:spcPts val="600"/>
              </a:spcBef>
              <a:defRPr sz="1200">
                <a:latin typeface="Verdana"/>
                <a:ea typeface="Verdana"/>
                <a:cs typeface="Verdana"/>
                <a:sym typeface="Verdana"/>
              </a:defRPr>
            </a:pPr>
            <a:endParaRPr dirty="0"/>
          </a:p>
          <a:p>
            <a:pPr algn="l" defTabSz="457176">
              <a:lnSpc>
                <a:spcPts val="5200"/>
              </a:lnSpc>
              <a:spcBef>
                <a:spcPts val="600"/>
              </a:spcBef>
              <a:defRPr sz="3200" i="1">
                <a:latin typeface="Verdana"/>
                <a:ea typeface="Verdana"/>
                <a:cs typeface="Verdana"/>
                <a:sym typeface="Verdana"/>
              </a:defRPr>
            </a:pPr>
            <a:r>
              <a:rPr dirty="0"/>
              <a:t>1 Thessalonians 1: </a:t>
            </a:r>
          </a:p>
          <a:p>
            <a:pPr algn="l" defTabSz="457176">
              <a:spcBef>
                <a:spcPts val="600"/>
              </a:spcBef>
              <a:defRPr sz="3200">
                <a:latin typeface="Verdana"/>
                <a:ea typeface="Verdana"/>
                <a:cs typeface="Verdana"/>
                <a:sym typeface="Verdana"/>
              </a:defRPr>
            </a:pPr>
            <a:r>
              <a:rPr baseline="31999" dirty="0"/>
              <a:t>5 </a:t>
            </a:r>
            <a:r>
              <a:rPr dirty="0"/>
              <a:t>... our gospel came to you not simply with words but also </a:t>
            </a:r>
            <a:r>
              <a:rPr b="1" dirty="0">
                <a:solidFill>
                  <a:srgbClr val="FF0006"/>
                </a:solidFill>
              </a:rPr>
              <a:t>with power, with the Holy Spirit</a:t>
            </a:r>
            <a:r>
              <a:rPr dirty="0"/>
              <a:t> and deep conviction. You know how we lived among you for your sake.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34">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1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uiExpan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Led by the Spirit:"/>
          <p:cNvSpPr>
            <a:spLocks noGrp="1"/>
          </p:cNvSpPr>
          <p:nvPr>
            <p:ph type="title"/>
          </p:nvPr>
        </p:nvSpPr>
        <p:spPr>
          <a:xfrm>
            <a:off x="210436" y="412103"/>
            <a:ext cx="11666438" cy="1515711"/>
          </a:xfrm>
          <a:prstGeom prst="rect">
            <a:avLst/>
          </a:prstGeom>
        </p:spPr>
        <p:txBody>
          <a:bodyPr/>
          <a:lstStyle>
            <a:lvl1pPr>
              <a:defRPr b="1">
                <a:latin typeface="Helvetica"/>
                <a:ea typeface="Helvetica"/>
                <a:cs typeface="Helvetica"/>
                <a:sym typeface="Helvetica"/>
              </a:defRPr>
            </a:lvl1pPr>
          </a:lstStyle>
          <a:p>
            <a:pPr>
              <a:defRPr b="0">
                <a:latin typeface="Helvetica Light"/>
                <a:ea typeface="Helvetica Light"/>
                <a:cs typeface="Helvetica Light"/>
                <a:sym typeface="Helvetica Light"/>
              </a:defRPr>
            </a:pPr>
            <a:r>
              <a:rPr b="1">
                <a:latin typeface="Helvetica"/>
                <a:ea typeface="Helvetica"/>
                <a:cs typeface="Helvetica"/>
                <a:sym typeface="Helvetica"/>
              </a:rPr>
              <a:t>Led by the Spirit:</a:t>
            </a:r>
          </a:p>
        </p:txBody>
      </p:sp>
      <p:sp>
        <p:nvSpPr>
          <p:cNvPr id="137" name="Acts 8:…"/>
          <p:cNvSpPr/>
          <p:nvPr/>
        </p:nvSpPr>
        <p:spPr>
          <a:xfrm>
            <a:off x="338485" y="2342554"/>
            <a:ext cx="12361516" cy="642739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R="849513" algn="l" defTabSz="457176">
              <a:defRPr sz="3200" i="1">
                <a:latin typeface="Verdana"/>
                <a:ea typeface="Verdana"/>
                <a:cs typeface="Verdana"/>
                <a:sym typeface="Verdana"/>
              </a:defRPr>
            </a:pPr>
            <a:r>
              <a:rPr dirty="0"/>
              <a:t>Acts 8:</a:t>
            </a:r>
          </a:p>
          <a:p>
            <a:pPr marR="849513" algn="l" defTabSz="457176">
              <a:spcBef>
                <a:spcPts val="600"/>
              </a:spcBef>
              <a:defRPr sz="3200">
                <a:latin typeface="Verdana"/>
                <a:ea typeface="Verdana"/>
                <a:cs typeface="Verdana"/>
                <a:sym typeface="Verdana"/>
              </a:defRPr>
            </a:pPr>
            <a:r>
              <a:rPr baseline="31999" dirty="0"/>
              <a:t>29</a:t>
            </a:r>
            <a:r>
              <a:rPr dirty="0"/>
              <a:t>The </a:t>
            </a:r>
            <a:r>
              <a:rPr b="1" dirty="0">
                <a:solidFill>
                  <a:srgbClr val="0019FF"/>
                </a:solidFill>
              </a:rPr>
              <a:t>Spirit told Philip</a:t>
            </a:r>
            <a:r>
              <a:rPr dirty="0"/>
              <a:t>, “Go to that chariot and stay near it.”</a:t>
            </a:r>
          </a:p>
          <a:p>
            <a:pPr marR="849513" algn="l" defTabSz="457176">
              <a:spcBef>
                <a:spcPts val="600"/>
              </a:spcBef>
              <a:defRPr sz="3200">
                <a:latin typeface="Verdana"/>
                <a:ea typeface="Verdana"/>
                <a:cs typeface="Verdana"/>
                <a:sym typeface="Verdana"/>
              </a:defRPr>
            </a:pPr>
            <a:r>
              <a:rPr dirty="0"/>
              <a:t>... Philip baptised him. </a:t>
            </a:r>
            <a:r>
              <a:rPr baseline="31999" dirty="0"/>
              <a:t>39</a:t>
            </a:r>
            <a:r>
              <a:rPr dirty="0"/>
              <a:t>When they came up out of the water, the </a:t>
            </a:r>
            <a:r>
              <a:rPr b="1" dirty="0">
                <a:solidFill>
                  <a:srgbClr val="0019FF"/>
                </a:solidFill>
              </a:rPr>
              <a:t>Spirit of the Lord</a:t>
            </a:r>
            <a:r>
              <a:rPr dirty="0"/>
              <a:t> suddenly </a:t>
            </a:r>
            <a:r>
              <a:rPr b="1" dirty="0">
                <a:solidFill>
                  <a:srgbClr val="0019FF"/>
                </a:solidFill>
              </a:rPr>
              <a:t>took</a:t>
            </a:r>
            <a:r>
              <a:rPr dirty="0"/>
              <a:t> Philip away</a:t>
            </a:r>
          </a:p>
          <a:p>
            <a:pPr marR="849513" algn="l" defTabSz="457176">
              <a:spcBef>
                <a:spcPts val="600"/>
              </a:spcBef>
              <a:defRPr sz="1200">
                <a:latin typeface="Verdana"/>
                <a:ea typeface="Verdana"/>
                <a:cs typeface="Verdana"/>
                <a:sym typeface="Verdana"/>
              </a:defRPr>
            </a:pPr>
            <a:endParaRPr dirty="0"/>
          </a:p>
          <a:p>
            <a:pPr marR="849513" algn="l" defTabSz="457176">
              <a:defRPr sz="3200" i="1">
                <a:latin typeface="Verdana"/>
                <a:ea typeface="Verdana"/>
                <a:cs typeface="Verdana"/>
                <a:sym typeface="Verdana"/>
              </a:defRPr>
            </a:pPr>
            <a:r>
              <a:rPr dirty="0"/>
              <a:t>Acts 13:</a:t>
            </a:r>
          </a:p>
          <a:p>
            <a:pPr marR="849513" algn="l" defTabSz="457176">
              <a:defRPr sz="3200">
                <a:latin typeface="Verdana"/>
                <a:ea typeface="Verdana"/>
                <a:cs typeface="Verdana"/>
                <a:sym typeface="Verdana"/>
              </a:defRPr>
            </a:pPr>
            <a:r>
              <a:rPr baseline="31999" dirty="0"/>
              <a:t>2</a:t>
            </a:r>
            <a:r>
              <a:rPr dirty="0"/>
              <a:t>While they were worshiping the Lord and fasting, </a:t>
            </a:r>
            <a:r>
              <a:rPr b="1" dirty="0">
                <a:solidFill>
                  <a:srgbClr val="0019FF"/>
                </a:solidFill>
              </a:rPr>
              <a:t>the Holy Spirit said</a:t>
            </a:r>
            <a:r>
              <a:rPr dirty="0"/>
              <a:t>, “Set apart for me Barnabas and Saul for the work to which I have called them.” </a:t>
            </a:r>
            <a:r>
              <a:rPr baseline="31999" dirty="0"/>
              <a:t>3</a:t>
            </a:r>
            <a:r>
              <a:rPr dirty="0"/>
              <a:t>So after they had fasted and prayed, they placed their hands on them and sent them off.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37">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37">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p:cNvSpPr/>
          <p:nvPr/>
        </p:nvSpPr>
        <p:spPr>
          <a:xfrm>
            <a:off x="0" y="0"/>
            <a:ext cx="13004800" cy="9921399"/>
          </a:xfrm>
          <a:prstGeom prst="rect">
            <a:avLst/>
          </a:prstGeom>
          <a:solidFill>
            <a:srgbClr val="000000"/>
          </a:solidFill>
          <a:ln w="12700">
            <a:miter lim="400000"/>
          </a:ln>
        </p:spPr>
        <p:txBody>
          <a:bodyPr lIns="50797" tIns="50797" rIns="50797" bIns="50797" anchor="ctr"/>
          <a:lstStyle/>
          <a:p>
            <a:pPr>
              <a:defRPr sz="2400">
                <a:solidFill>
                  <a:srgbClr val="FFFFFF"/>
                </a:solidFill>
              </a:defRPr>
            </a:pPr>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l="485" t="2133" r="-257"/>
          <a:stretch/>
        </p:blipFill>
        <p:spPr>
          <a:xfrm>
            <a:off x="1" y="2160650"/>
            <a:ext cx="12749481" cy="7345547"/>
          </a:xfrm>
          <a:prstGeom prst="rect">
            <a:avLst/>
          </a:prstGeom>
        </p:spPr>
      </p:pic>
      <p:sp>
        <p:nvSpPr>
          <p:cNvPr id="5" name="Filled by the Spirit:"/>
          <p:cNvSpPr>
            <a:spLocks noGrp="1"/>
          </p:cNvSpPr>
          <p:nvPr>
            <p:ph type="title"/>
          </p:nvPr>
        </p:nvSpPr>
        <p:spPr>
          <a:xfrm>
            <a:off x="210436" y="644939"/>
            <a:ext cx="11666438" cy="1515711"/>
          </a:xfrm>
          <a:prstGeom prst="rect">
            <a:avLst/>
          </a:prstGeom>
        </p:spPr>
        <p:txBody>
          <a:bodyPr/>
          <a:lstStyle>
            <a:lvl1pPr>
              <a:defRPr b="1">
                <a:latin typeface="Helvetica"/>
                <a:ea typeface="Helvetica"/>
                <a:cs typeface="Helvetica"/>
                <a:sym typeface="Helvetica"/>
              </a:defRPr>
            </a:lvl1pPr>
          </a:lstStyle>
          <a:p>
            <a:pPr>
              <a:defRPr b="0">
                <a:latin typeface="Helvetica Light"/>
                <a:ea typeface="Helvetica Light"/>
                <a:cs typeface="Helvetica Light"/>
                <a:sym typeface="Helvetica Light"/>
              </a:defRPr>
            </a:pPr>
            <a:r>
              <a:rPr b="1" dirty="0">
                <a:latin typeface="Helvetica"/>
                <a:ea typeface="Helvetica"/>
                <a:cs typeface="Helvetica"/>
                <a:sym typeface="Helvetica"/>
              </a:rPr>
              <a:t>Filled by the Spirit</a:t>
            </a:r>
            <a:r>
              <a:rPr lang="en-GB" b="1" dirty="0">
                <a:latin typeface="Helvetica"/>
                <a:ea typeface="Helvetica"/>
                <a:cs typeface="Helvetica"/>
                <a:sym typeface="Helvetica"/>
              </a:rPr>
              <a:t>?</a:t>
            </a:r>
            <a:endParaRPr b="1" dirty="0">
              <a:latin typeface="Helvetica"/>
              <a:ea typeface="Helvetica"/>
              <a:cs typeface="Helvetica"/>
              <a:sym typeface="Helvetic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3131</Words>
  <Application>Microsoft Office PowerPoint</Application>
  <PresentationFormat>Custom</PresentationFormat>
  <Paragraphs>140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White</vt:lpstr>
      <vt:lpstr>Slide 1</vt:lpstr>
      <vt:lpstr>Slide 2</vt:lpstr>
      <vt:lpstr>Slide 3</vt:lpstr>
      <vt:lpstr>Slide 4</vt:lpstr>
      <vt:lpstr>Filled by the Spirit:</vt:lpstr>
      <vt:lpstr>Empowered by the Spirit:</vt:lpstr>
      <vt:lpstr>Led by the Spirit:</vt:lpstr>
      <vt:lpstr>Slide 8</vt:lpstr>
      <vt:lpstr>Filled by the Spirit?</vt:lpstr>
      <vt:lpstr>Slide 10</vt:lpstr>
      <vt:lpstr>Slide 11</vt:lpstr>
      <vt:lpstr> “be filled with the Spirit":</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john</cp:lastModifiedBy>
  <cp:revision>31</cp:revision>
  <dcterms:modified xsi:type="dcterms:W3CDTF">2017-05-14T16:02:33Z</dcterms:modified>
</cp:coreProperties>
</file>